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27" r:id="rId2"/>
    <p:sldId id="328" r:id="rId3"/>
    <p:sldId id="277" r:id="rId4"/>
    <p:sldId id="318" r:id="rId5"/>
    <p:sldId id="295" r:id="rId6"/>
    <p:sldId id="288" r:id="rId7"/>
    <p:sldId id="256" r:id="rId8"/>
    <p:sldId id="257" r:id="rId9"/>
    <p:sldId id="261" r:id="rId10"/>
    <p:sldId id="278" r:id="rId11"/>
    <p:sldId id="258" r:id="rId12"/>
    <p:sldId id="259" r:id="rId13"/>
    <p:sldId id="260" r:id="rId14"/>
    <p:sldId id="262" r:id="rId15"/>
    <p:sldId id="264" r:id="rId16"/>
    <p:sldId id="266" r:id="rId17"/>
    <p:sldId id="265" r:id="rId18"/>
    <p:sldId id="270" r:id="rId19"/>
    <p:sldId id="276" r:id="rId20"/>
    <p:sldId id="272" r:id="rId21"/>
    <p:sldId id="267" r:id="rId22"/>
    <p:sldId id="268" r:id="rId23"/>
    <p:sldId id="271" r:id="rId24"/>
    <p:sldId id="269" r:id="rId25"/>
    <p:sldId id="279" r:id="rId26"/>
    <p:sldId id="293" r:id="rId27"/>
    <p:sldId id="309" r:id="rId28"/>
    <p:sldId id="273" r:id="rId29"/>
    <p:sldId id="275" r:id="rId30"/>
    <p:sldId id="274" r:id="rId31"/>
    <p:sldId id="281" r:id="rId32"/>
    <p:sldId id="280" r:id="rId33"/>
    <p:sldId id="283" r:id="rId34"/>
    <p:sldId id="282" r:id="rId35"/>
    <p:sldId id="291" r:id="rId36"/>
    <p:sldId id="285" r:id="rId37"/>
    <p:sldId id="287" r:id="rId38"/>
    <p:sldId id="286" r:id="rId39"/>
    <p:sldId id="290" r:id="rId40"/>
    <p:sldId id="289" r:id="rId41"/>
    <p:sldId id="294" r:id="rId42"/>
    <p:sldId id="296" r:id="rId43"/>
    <p:sldId id="292" r:id="rId44"/>
    <p:sldId id="263" r:id="rId45"/>
    <p:sldId id="306" r:id="rId46"/>
    <p:sldId id="307" r:id="rId47"/>
    <p:sldId id="299" r:id="rId48"/>
    <p:sldId id="300" r:id="rId49"/>
    <p:sldId id="303" r:id="rId50"/>
    <p:sldId id="308" r:id="rId51"/>
    <p:sldId id="319" r:id="rId52"/>
    <p:sldId id="320" r:id="rId53"/>
    <p:sldId id="321" r:id="rId54"/>
    <p:sldId id="297" r:id="rId55"/>
    <p:sldId id="313" r:id="rId56"/>
    <p:sldId id="298" r:id="rId57"/>
    <p:sldId id="314" r:id="rId58"/>
    <p:sldId id="301" r:id="rId59"/>
    <p:sldId id="310" r:id="rId60"/>
    <p:sldId id="315" r:id="rId61"/>
    <p:sldId id="311" r:id="rId62"/>
    <p:sldId id="316" r:id="rId63"/>
    <p:sldId id="312" r:id="rId64"/>
    <p:sldId id="317" r:id="rId65"/>
    <p:sldId id="302" r:id="rId66"/>
    <p:sldId id="304" r:id="rId67"/>
    <p:sldId id="305" r:id="rId68"/>
    <p:sldId id="324" r:id="rId69"/>
    <p:sldId id="326" r:id="rId7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62" autoAdjust="0"/>
  </p:normalViewPr>
  <p:slideViewPr>
    <p:cSldViewPr>
      <p:cViewPr varScale="1">
        <p:scale>
          <a:sx n="68" d="100"/>
          <a:sy n="68" d="100"/>
        </p:scale>
        <p:origin x="6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EB9C0-58C6-4EB2-98E0-7E8DDE1166EC}" type="datetimeFigureOut">
              <a:rPr lang="fr-FR" smtClean="0"/>
              <a:pPr/>
              <a:t>26/01/2016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FE9C2-694B-44DD-86B5-AD295D33DBDC}" type="slidenum">
              <a:rPr lang="fr-FR" smtClean="0"/>
              <a:pPr/>
              <a:t>‹N°›</a:t>
            </a:fld>
            <a:endParaRPr lang="fr-FR"/>
          </a:p>
        </p:txBody>
      </p:sp>
    </p:spTree>
    <p:extLst>
      <p:ext uri="{BB962C8B-B14F-4D97-AF65-F5344CB8AC3E}">
        <p14:creationId xmlns:p14="http://schemas.microsoft.com/office/powerpoint/2010/main" val="42494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CFE9C2-694B-44DD-86B5-AD295D33DBDC}" type="slidenum">
              <a:rPr lang="fr-FR" smtClean="0"/>
              <a:pPr/>
              <a:t>58</a:t>
            </a:fld>
            <a:endParaRPr lang="fr-FR"/>
          </a:p>
        </p:txBody>
      </p:sp>
    </p:spTree>
    <p:extLst>
      <p:ext uri="{BB962C8B-B14F-4D97-AF65-F5344CB8AC3E}">
        <p14:creationId xmlns:p14="http://schemas.microsoft.com/office/powerpoint/2010/main" val="133787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C2F77CB-A091-4A0C-8811-6B48634618F7}" type="datetimeFigureOut">
              <a:rPr lang="fr-FR" smtClean="0"/>
              <a:pPr/>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F471FC-FCF6-48E7-B195-85E9C4B447F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2F77CB-A091-4A0C-8811-6B48634618F7}" type="datetimeFigureOut">
              <a:rPr lang="fr-FR" smtClean="0"/>
              <a:pPr/>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F471FC-FCF6-48E7-B195-85E9C4B447F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2F77CB-A091-4A0C-8811-6B48634618F7}" type="datetimeFigureOut">
              <a:rPr lang="fr-FR" smtClean="0"/>
              <a:pPr/>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F471FC-FCF6-48E7-B195-85E9C4B447F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2F77CB-A091-4A0C-8811-6B48634618F7}" type="datetimeFigureOut">
              <a:rPr lang="fr-FR" smtClean="0"/>
              <a:pPr/>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F471FC-FCF6-48E7-B195-85E9C4B447F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C2F77CB-A091-4A0C-8811-6B48634618F7}" type="datetimeFigureOut">
              <a:rPr lang="fr-FR" smtClean="0"/>
              <a:pPr/>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F471FC-FCF6-48E7-B195-85E9C4B447F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C2F77CB-A091-4A0C-8811-6B48634618F7}" type="datetimeFigureOut">
              <a:rPr lang="fr-FR" smtClean="0"/>
              <a:pPr/>
              <a:t>26/01/2016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F471FC-FCF6-48E7-B195-85E9C4B447F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C2F77CB-A091-4A0C-8811-6B48634618F7}" type="datetimeFigureOut">
              <a:rPr lang="fr-FR" smtClean="0"/>
              <a:pPr/>
              <a:t>26/01/2016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F471FC-FCF6-48E7-B195-85E9C4B447F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C2F77CB-A091-4A0C-8811-6B48634618F7}" type="datetimeFigureOut">
              <a:rPr lang="fr-FR" smtClean="0"/>
              <a:pPr/>
              <a:t>26/01/2016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F471FC-FCF6-48E7-B195-85E9C4B447F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C2F77CB-A091-4A0C-8811-6B48634618F7}" type="datetimeFigureOut">
              <a:rPr lang="fr-FR" smtClean="0"/>
              <a:pPr/>
              <a:t>26/01/2016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F471FC-FCF6-48E7-B195-85E9C4B447F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C2F77CB-A091-4A0C-8811-6B48634618F7}" type="datetimeFigureOut">
              <a:rPr lang="fr-FR" smtClean="0"/>
              <a:pPr/>
              <a:t>26/01/2016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F471FC-FCF6-48E7-B195-85E9C4B447F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C2F77CB-A091-4A0C-8811-6B48634618F7}" type="datetimeFigureOut">
              <a:rPr lang="fr-FR" smtClean="0"/>
              <a:pPr/>
              <a:t>26/01/2016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F471FC-FCF6-48E7-B195-85E9C4B447F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F77CB-A091-4A0C-8811-6B48634618F7}" type="datetimeFigureOut">
              <a:rPr lang="fr-FR" smtClean="0"/>
              <a:pPr/>
              <a:t>26/01/2016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471FC-FCF6-48E7-B195-85E9C4B447F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ommons.wikimedia.org/wiki/File:Bienenkoenigin3.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fr/imgres?imgurl=http://zebulon1er.free.fr/images/couvain_cadre.jpg&amp;imgrefurl=http://zebulon1er.free.fr/abeill.htm&amp;h=432&amp;w=650&amp;sz=135&amp;tbnid=Z2IhC0idGhUV4M:&amp;tbnh=90&amp;tbnw=135&amp;zoom=1&amp;usg=__RvIsomDI55qyccCXv9TMi45id8s=&amp;docid=JZNyDS5FTDY07M&amp;sa=X&amp;ei=69KIUoaMKKHX0QWE-ICoCg&amp;ved=0CD0Q9QEwBA&amp;dur=192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ommons.wikimedia.org/wiki/File:Bienenwabe_mit_Eiern_und_Brut_5.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fr/imgres?imgurl=http://jlpetitlaurent.free.fr/abeille/rep_dev/royale.gif&amp;imgrefurl=http://jlpetitlaurent.free.fr/abeille/rep_dev/reproduction.html&amp;h=163&amp;w=344&amp;sz=63&amp;tbnid=kekNQgMbNiiomM:&amp;tbnh=90&amp;tbnw=190&amp;zoom=1&amp;usg=__dI0yzQ5ehHpHH0IU5YK9f-k6qcE=&amp;docid=lVNMMUTe2T1FgM&amp;sa=X&amp;ei=fdOIUuK3Lu-N0wWGt4GoAg&amp;ved=0CE4Q9QEwBQ&amp;dur=21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liberation.fr/metro/0101156839-chaque-week-end-liberation-part-a-la-decouverte-de-l-ile-de-france-insolite-le-butin-dore-des-ouvrieres-de-l-opera-sur-les-toits-du-palais-garnier-la-derniere-recolte-d-un-apiculteur-parisien"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actualites.leparisien.fr/paris.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nicomiel.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filer.paris.fr/quefaire/fiches/5/0/8/a/original__508a-ruche.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actualites.leparisien.fr/hotel.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260648"/>
            <a:ext cx="8208912" cy="6408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UN AMOUREUX DE LA CREUSE A EU L’IDEE BIZZZZARE DE CREER </a:t>
            </a:r>
            <a:r>
              <a:rPr lang="fr-FR" sz="3200" b="1" dirty="0">
                <a:solidFill>
                  <a:srgbClr val="FFFF00"/>
                </a:solidFill>
              </a:rPr>
              <a:t>L’ARBORETUM DU LYS</a:t>
            </a:r>
            <a:endParaRPr lang="fr-FR" sz="3200" dirty="0">
              <a:solidFill>
                <a:srgbClr val="FFFF00"/>
              </a:solidFill>
            </a:endParaRPr>
          </a:p>
          <a:p>
            <a:pPr algn="ctr"/>
            <a:r>
              <a:rPr lang="fr-FR" sz="3200" b="1" dirty="0"/>
              <a:t>AU LIEUDIT CHEZ LA  VERGEADE A CHAMPAGNAT</a:t>
            </a:r>
            <a:endParaRPr lang="fr-FR" sz="3200" dirty="0"/>
          </a:p>
          <a:p>
            <a:pPr algn="ctr"/>
            <a:r>
              <a:rPr lang="fr-FR" sz="3200" b="1" dirty="0"/>
              <a:t>IL REÇOIT DU 1</a:t>
            </a:r>
            <a:r>
              <a:rPr lang="fr-FR" sz="3200" b="1" baseline="30000" dirty="0"/>
              <a:t>ER</a:t>
            </a:r>
            <a:r>
              <a:rPr lang="fr-FR" sz="3200" b="1" dirty="0"/>
              <a:t> MAI AU 15 MAI  ET DU 1</a:t>
            </a:r>
            <a:r>
              <a:rPr lang="fr-FR" sz="3200" b="1" baseline="30000" dirty="0"/>
              <a:t>ER</a:t>
            </a:r>
            <a:r>
              <a:rPr lang="fr-FR" sz="3200" b="1" dirty="0"/>
              <a:t> JUILLET AU 15 SEPTEMBRE DE 14 H A 18 H DU MERCREDI  AU DIMANCHE</a:t>
            </a:r>
            <a:endParaRPr lang="fr-FR" sz="3200" dirty="0"/>
          </a:p>
          <a:p>
            <a:pPr algn="ctr"/>
            <a:r>
              <a:rPr lang="fr-FR" sz="3200" b="1" dirty="0"/>
              <a:t>OU SUR RENDEZ-VOUS</a:t>
            </a:r>
            <a:endParaRPr lang="fr-FR" sz="3200" dirty="0"/>
          </a:p>
        </p:txBody>
      </p:sp>
    </p:spTree>
    <p:extLst>
      <p:ext uri="{BB962C8B-B14F-4D97-AF65-F5344CB8AC3E}">
        <p14:creationId xmlns:p14="http://schemas.microsoft.com/office/powerpoint/2010/main" val="418698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REINE D’ABEILLE</a:t>
            </a: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pic>
        <p:nvPicPr>
          <p:cNvPr id="4" name="Image 3" descr="http://upload.wikimedia.org/wikipedia/commons/thumb/e/ed/Bienenkoenigin3.jpg/220px-Bienenkoenigin3.jpg">
            <a:hlinkClick r:id="rId2"/>
          </p:cNvPr>
          <p:cNvPicPr/>
          <p:nvPr/>
        </p:nvPicPr>
        <p:blipFill>
          <a:blip r:embed="rId3" cstate="print"/>
          <a:srcRect/>
          <a:stretch>
            <a:fillRect/>
          </a:stretch>
        </p:blipFill>
        <p:spPr bwMode="auto">
          <a:xfrm>
            <a:off x="2555776" y="2276872"/>
            <a:ext cx="4032448" cy="2808311"/>
          </a:xfrm>
          <a:prstGeom prst="rect">
            <a:avLst/>
          </a:prstGeom>
          <a:noFill/>
          <a:ln w="9525">
            <a:noFill/>
            <a:miter lim="800000"/>
            <a:headEnd/>
            <a:tailEnd/>
          </a:ln>
        </p:spPr>
      </p:pic>
      <p:cxnSp>
        <p:nvCxnSpPr>
          <p:cNvPr id="6" name="Connecteur droit avec flèche 5"/>
          <p:cNvCxnSpPr/>
          <p:nvPr/>
        </p:nvCxnSpPr>
        <p:spPr>
          <a:xfrm flipH="1">
            <a:off x="4499992" y="1196752"/>
            <a:ext cx="288032"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GUÊPE</a:t>
            </a: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pic>
        <p:nvPicPr>
          <p:cNvPr id="4" name="il_fi" descr="http://carlboileau.com/wp-content/uploads/photos/insectes/guepe.gif"/>
          <p:cNvPicPr/>
          <p:nvPr/>
        </p:nvPicPr>
        <p:blipFill>
          <a:blip r:embed="rId2" cstate="print"/>
          <a:srcRect/>
          <a:stretch>
            <a:fillRect/>
          </a:stretch>
        </p:blipFill>
        <p:spPr bwMode="auto">
          <a:xfrm>
            <a:off x="2190750" y="1628800"/>
            <a:ext cx="476250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BOURDON (qui n’est pas le male de l’abeille)</a:t>
            </a: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a:p>
        </p:txBody>
      </p:sp>
      <p:pic>
        <p:nvPicPr>
          <p:cNvPr id="4" name="il_fi" descr="http://carlboileau.com/wp-content/uploads/photos/insectes/bourdon.gif"/>
          <p:cNvPicPr/>
          <p:nvPr/>
        </p:nvPicPr>
        <p:blipFill>
          <a:blip r:embed="rId2" cstate="print"/>
          <a:srcRect/>
          <a:stretch>
            <a:fillRect/>
          </a:stretch>
        </p:blipFill>
        <p:spPr bwMode="auto">
          <a:xfrm>
            <a:off x="1952625" y="1566862"/>
            <a:ext cx="5238750"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FRELON EUROPEEN</a:t>
            </a:r>
            <a:br>
              <a:rPr lang="fr-FR" dirty="0" smtClean="0"/>
            </a:br>
            <a:r>
              <a:rPr lang="fr-FR" dirty="0" smtClean="0"/>
              <a:t>VESPA CRAPO</a:t>
            </a:r>
            <a:br>
              <a:rPr lang="fr-FR" dirty="0" smtClean="0"/>
            </a:b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pic>
        <p:nvPicPr>
          <p:cNvPr id="5" name="Image 4" descr="Frelon Européen rognant un jeune rameau pour constituer son nid"/>
          <p:cNvPicPr/>
          <p:nvPr/>
        </p:nvPicPr>
        <p:blipFill>
          <a:blip r:embed="rId2" cstate="print"/>
          <a:srcRect/>
          <a:stretch>
            <a:fillRect/>
          </a:stretch>
        </p:blipFill>
        <p:spPr bwMode="auto">
          <a:xfrm rot="16200000">
            <a:off x="3239852" y="1160748"/>
            <a:ext cx="3240360"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FRELON ASIATIQUE</a:t>
            </a:r>
            <a:br>
              <a:rPr lang="fr-FR" dirty="0" smtClean="0"/>
            </a:br>
            <a:r>
              <a:rPr lang="fr-FR" dirty="0" smtClean="0"/>
              <a:t>VESPA VELUTINA</a:t>
            </a:r>
            <a:br>
              <a:rPr lang="fr-FR" dirty="0" smtClean="0"/>
            </a:b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pic>
        <p:nvPicPr>
          <p:cNvPr id="4" name="il_fi" descr="http://zebulon1er.free.fr/images/Vespa-Velutina_2.jpg"/>
          <p:cNvPicPr/>
          <p:nvPr/>
        </p:nvPicPr>
        <p:blipFill>
          <a:blip r:embed="rId2" cstate="print"/>
          <a:srcRect/>
          <a:stretch>
            <a:fillRect/>
          </a:stretch>
        </p:blipFill>
        <p:spPr bwMode="auto">
          <a:xfrm>
            <a:off x="2133600" y="1804987"/>
            <a:ext cx="4876800"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POPULATION DE LA RUCHE</a:t>
            </a:r>
            <a:endParaRPr lang="fr-FR" dirty="0"/>
          </a:p>
        </p:txBody>
      </p:sp>
      <p:sp>
        <p:nvSpPr>
          <p:cNvPr id="3" name="Espace réservé du contenu 2"/>
          <p:cNvSpPr>
            <a:spLocks noGrp="1"/>
          </p:cNvSpPr>
          <p:nvPr>
            <p:ph idx="1"/>
          </p:nvPr>
        </p:nvSpPr>
        <p:spPr>
          <a:xfrm>
            <a:off x="457200" y="1268760"/>
            <a:ext cx="8229600" cy="4857403"/>
          </a:xfrm>
        </p:spPr>
        <p:txBody>
          <a:bodyPr>
            <a:normAutofit lnSpcReduction="10000"/>
          </a:bodyPr>
          <a:lstStyle/>
          <a:p>
            <a:r>
              <a:rPr lang="fr-FR" dirty="0" smtClean="0">
                <a:solidFill>
                  <a:srgbClr val="FF0000"/>
                </a:solidFill>
              </a:rPr>
              <a:t>L’ABEILLE OUVRIERE </a:t>
            </a:r>
            <a:r>
              <a:rPr lang="fr-FR" dirty="0" smtClean="0"/>
              <a:t>: </a:t>
            </a:r>
          </a:p>
          <a:p>
            <a:r>
              <a:rPr lang="fr-FR" dirty="0" smtClean="0"/>
              <a:t>PROVIENT D’UN ŒUF FECONDE </a:t>
            </a:r>
          </a:p>
          <a:p>
            <a:r>
              <a:rPr lang="fr-FR" dirty="0" smtClean="0"/>
              <a:t>IL RESTERA A L’ETAT D’ŒUF TROIS JOURS NOURI DE GELEE ROYALE</a:t>
            </a:r>
          </a:p>
          <a:p>
            <a:r>
              <a:rPr lang="fr-FR" dirty="0" smtClean="0"/>
              <a:t>DU 4éme AU 9éme, IL DEVIENDRA UNE LARVE NOURIE DE MELANGE EAU+MIEL+POLEN</a:t>
            </a:r>
          </a:p>
          <a:p>
            <a:r>
              <a:rPr lang="fr-FR" dirty="0" smtClean="0"/>
              <a:t>DU 10éme AU 21éme, ELLE PASSERA PAR L’ETAT DE PRONYMPHE, DE NYMPHE ET D’INSECTE. LA CELLULE EST OPERCULEE</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LA REINE</a:t>
            </a:r>
            <a:endParaRPr lang="fr-FR" dirty="0">
              <a:solidFill>
                <a:srgbClr val="FF0000"/>
              </a:solidFill>
            </a:endParaRPr>
          </a:p>
        </p:txBody>
      </p:sp>
      <p:sp>
        <p:nvSpPr>
          <p:cNvPr id="5" name="Espace réservé du contenu 4"/>
          <p:cNvSpPr>
            <a:spLocks noGrp="1"/>
          </p:cNvSpPr>
          <p:nvPr>
            <p:ph idx="1"/>
          </p:nvPr>
        </p:nvSpPr>
        <p:spPr>
          <a:xfrm>
            <a:off x="457200" y="1268760"/>
            <a:ext cx="8229600" cy="4857403"/>
          </a:xfrm>
        </p:spPr>
        <p:txBody>
          <a:bodyPr>
            <a:normAutofit/>
          </a:bodyPr>
          <a:lstStyle/>
          <a:p>
            <a:r>
              <a:rPr lang="fr-FR" dirty="0" smtClean="0"/>
              <a:t>PROVIENT D’UN ŒUF FECONDE </a:t>
            </a:r>
          </a:p>
          <a:p>
            <a:r>
              <a:rPr lang="fr-FR" dirty="0" smtClean="0"/>
              <a:t>IL RESTERA A L’ETAT D’ŒUF TROIS JOURS.</a:t>
            </a:r>
          </a:p>
          <a:p>
            <a:r>
              <a:rPr lang="fr-FR" dirty="0" smtClean="0"/>
              <a:t>DU 4éme AU 8éme, IL DEVIENDRA UNE LARVE</a:t>
            </a:r>
          </a:p>
          <a:p>
            <a:r>
              <a:rPr lang="fr-FR" dirty="0" smtClean="0"/>
              <a:t>DU 9éme AU 16éme, IL PASSERA PAR L’ETAT  DE NYMPHE ET D’INSECTE. LA CELLULE EST OPERCULEE</a:t>
            </a:r>
          </a:p>
          <a:p>
            <a:r>
              <a:rPr lang="fr-FR" dirty="0" smtClean="0">
                <a:solidFill>
                  <a:srgbClr val="FF0000"/>
                </a:solidFill>
              </a:rPr>
              <a:t>LA NOURRITURE EST EXCLUSIVEMENT DE LA GELEE ROYALE</a:t>
            </a:r>
            <a:r>
              <a:rPr lang="fr-FR"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 FAUX BOURDON</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PROVIENT D’UN ŒUF NON FECONDE </a:t>
            </a:r>
          </a:p>
          <a:p>
            <a:r>
              <a:rPr lang="fr-FR" dirty="0" smtClean="0"/>
              <a:t>IL RESTERA A L’ETAT D’ŒUF TROIS JOURS NOURI DE GELEE ROYALE</a:t>
            </a:r>
          </a:p>
          <a:p>
            <a:r>
              <a:rPr lang="fr-FR" dirty="0" smtClean="0"/>
              <a:t>DU 4éme AU 9éme, IL DEVIENDRA UNE LARVE NOURI DE MELANGE EAU+MIEL+POLEN</a:t>
            </a:r>
          </a:p>
          <a:p>
            <a:r>
              <a:rPr lang="fr-FR" dirty="0" smtClean="0"/>
              <a:t>DU 10éme AU 24éme, IL PASSERA PAR L’ETAT DE PRONYMPHE, DE NYMPHE ET D’INSECTE. LA CELLULE EST OPERCULEE</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PHOTO DU COUVAIN </a:t>
            </a: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pic>
        <p:nvPicPr>
          <p:cNvPr id="4" name="rg_hi" descr="https://encrypted-tbn1.gstatic.com/images?q=tbn:ANd9GcQD-XXmoguJdPMjZzqhVAigBXkXzsV_ZrZxvE8qg6xpk3aABAQx2w">
            <a:hlinkClick r:id="rId2"/>
          </p:cNvPr>
          <p:cNvPicPr/>
          <p:nvPr/>
        </p:nvPicPr>
        <p:blipFill>
          <a:blip r:embed="rId3" cstate="print"/>
          <a:srcRect/>
          <a:stretch>
            <a:fillRect/>
          </a:stretch>
        </p:blipFill>
        <p:spPr bwMode="auto">
          <a:xfrm>
            <a:off x="2195736" y="1844824"/>
            <a:ext cx="4752528" cy="3528392"/>
          </a:xfrm>
          <a:prstGeom prst="rect">
            <a:avLst/>
          </a:prstGeom>
          <a:noFill/>
          <a:ln w="9525">
            <a:noFill/>
            <a:miter lim="800000"/>
            <a:headEnd/>
            <a:tailEnd/>
          </a:ln>
        </p:spPr>
      </p:pic>
      <p:cxnSp>
        <p:nvCxnSpPr>
          <p:cNvPr id="6" name="Connecteur droit avec flèche 5"/>
          <p:cNvCxnSpPr/>
          <p:nvPr/>
        </p:nvCxnSpPr>
        <p:spPr>
          <a:xfrm flipV="1">
            <a:off x="6012160" y="2780928"/>
            <a:ext cx="129614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5076056" y="1556792"/>
            <a:ext cx="108012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1619672" y="1844824"/>
            <a:ext cx="12241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1475656" y="3284984"/>
            <a:ext cx="100811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4067944" y="3429000"/>
            <a:ext cx="432048"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LARVES</a:t>
            </a: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pic>
        <p:nvPicPr>
          <p:cNvPr id="4" name="Image 3" descr="http://upload.wikimedia.org/wikipedia/commons/thumb/3/37/Bienenwabe_mit_Eiern_und_Brut_5.jpg/220px-Bienenwabe_mit_Eiern_und_Brut_5.jpg">
            <a:hlinkClick r:id="rId2"/>
          </p:cNvPr>
          <p:cNvPicPr/>
          <p:nvPr/>
        </p:nvPicPr>
        <p:blipFill>
          <a:blip r:embed="rId3" cstate="print"/>
          <a:srcRect/>
          <a:stretch>
            <a:fillRect/>
          </a:stretch>
        </p:blipFill>
        <p:spPr bwMode="auto">
          <a:xfrm>
            <a:off x="1403648" y="1628800"/>
            <a:ext cx="626469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548680"/>
            <a:ext cx="7632848" cy="6048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IL VA VOUS PARLER DES ABEILLES, EN GENERAL,  ET DE LEUR IMPLANTATION A PARIS.</a:t>
            </a:r>
            <a:endParaRPr lang="fr-FR" sz="2400" dirty="0"/>
          </a:p>
          <a:p>
            <a:pPr algn="ctr"/>
            <a:r>
              <a:rPr lang="fr-FR" sz="2400" b="1" dirty="0"/>
              <a:t>IL EST CERTAIN, ET VOUS VOUS EN DOUTER, QUE LE NOM LE PLUS CONNU  EST CELUI D’UN CREUSOIS QUI A EU L’IDEE FOLLE D’INSTALLER DES RUCHES  SUR LE TOIT DE L’OPERA  A PARIS…..</a:t>
            </a:r>
            <a:endParaRPr lang="fr-FR" sz="2400" dirty="0"/>
          </a:p>
          <a:p>
            <a:pPr algn="ctr"/>
            <a:r>
              <a:rPr lang="fr-FR" sz="2400" b="1" dirty="0"/>
              <a:t>SAVAIT-IL CE QU’IL FAISAIT ? ET QUEL ENGOUEMENT S’EN SUIVRAIT……</a:t>
            </a:r>
            <a:br>
              <a:rPr lang="fr-FR" sz="2400" b="1" dirty="0"/>
            </a:br>
            <a:r>
              <a:rPr lang="fr-FR" sz="2400" b="1" dirty="0"/>
              <a:t>TOUT LE MONDE PENSE, EVIDEMMENT,  A MONSIEUR JEAN PAUCTON NOTRE CELEBRE CREUSOIS</a:t>
            </a:r>
            <a:endParaRPr lang="fr-FR" sz="2400" dirty="0"/>
          </a:p>
        </p:txBody>
      </p:sp>
    </p:spTree>
    <p:extLst>
      <p:ext uri="{BB962C8B-B14F-4D97-AF65-F5344CB8AC3E}">
        <p14:creationId xmlns:p14="http://schemas.microsoft.com/office/powerpoint/2010/main" val="3649600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ALVEOLE ROYALE</a:t>
            </a: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pic>
        <p:nvPicPr>
          <p:cNvPr id="4" name="rg_hi" descr="https://encrypted-tbn1.gstatic.com/images?q=tbn:ANd9GcSXR-b9uroz1xaYK03xg-wVblGcDfwBMPogR8rcf5_3WlePqI_s">
            <a:hlinkClick r:id="rId2"/>
          </p:cNvPr>
          <p:cNvPicPr/>
          <p:nvPr/>
        </p:nvPicPr>
        <p:blipFill>
          <a:blip r:embed="rId3" cstate="print"/>
          <a:srcRect/>
          <a:stretch>
            <a:fillRect/>
          </a:stretch>
        </p:blipFill>
        <p:spPr bwMode="auto">
          <a:xfrm>
            <a:off x="1043608" y="1844824"/>
            <a:ext cx="6552728"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DUREE DE VIE DE L’ABEILLE</a:t>
            </a: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solidFill>
                  <a:srgbClr val="FF0000"/>
                </a:solidFill>
              </a:rPr>
              <a:t>L’OUVRIERE</a:t>
            </a:r>
          </a:p>
          <a:p>
            <a:r>
              <a:rPr lang="fr-FR" dirty="0" smtClean="0"/>
              <a:t>13 A 38 JOURS EN ÉTÉ</a:t>
            </a:r>
          </a:p>
          <a:p>
            <a:r>
              <a:rPr lang="fr-FR" dirty="0" smtClean="0"/>
              <a:t>30 A 60 JOURS AU PRINTEMPS ET EN ÉTÉ</a:t>
            </a:r>
          </a:p>
          <a:p>
            <a:r>
              <a:rPr lang="fr-FR" dirty="0" smtClean="0"/>
              <a:t>140 JOURS L’HIVER</a:t>
            </a:r>
          </a:p>
          <a:p>
            <a:r>
              <a:rPr lang="fr-FR" dirty="0" smtClean="0">
                <a:solidFill>
                  <a:srgbClr val="FF0000"/>
                </a:solidFill>
              </a:rPr>
              <a:t>LE FAUX BOURDON</a:t>
            </a:r>
          </a:p>
          <a:p>
            <a:r>
              <a:rPr lang="fr-FR" dirty="0" smtClean="0"/>
              <a:t>21 A 32 JOURS AU PRINTEMPS ET DEBUT DE L’ÉTÉ</a:t>
            </a:r>
          </a:p>
          <a:p>
            <a:r>
              <a:rPr lang="fr-FR" dirty="0" smtClean="0"/>
              <a:t>JUSQU’À 90 JOURS L’ÉTÉ !..... </a:t>
            </a:r>
            <a:r>
              <a:rPr lang="fr-FR" dirty="0" smtClean="0">
                <a:solidFill>
                  <a:srgbClr val="FF0000"/>
                </a:solidFill>
              </a:rPr>
              <a:t>MAIS par une belle nuit du mois d’août, il est tué par les ouvrières car il est une bouche à nourrir inutile l’hiver.</a:t>
            </a:r>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a:bodyPr>
          <a:lstStyle/>
          <a:p>
            <a:r>
              <a:rPr lang="fr-FR" dirty="0" smtClean="0">
                <a:solidFill>
                  <a:srgbClr val="FF0000"/>
                </a:solidFill>
              </a:rPr>
              <a:t>LA REINE</a:t>
            </a:r>
          </a:p>
          <a:p>
            <a:r>
              <a:rPr lang="fr-FR" dirty="0" smtClean="0"/>
              <a:t>ELLE PEUT VIVRE DE 3 A 5 ANS, RECORD 8 ANS</a:t>
            </a:r>
          </a:p>
          <a:p>
            <a:r>
              <a:rPr lang="fr-FR" dirty="0" smtClean="0"/>
              <a:t>UNE COULEUR PAR AN. 2013 ROUGE 2014 VERT</a:t>
            </a:r>
          </a:p>
          <a:p>
            <a:r>
              <a:rPr lang="fr-FR" dirty="0" smtClean="0"/>
              <a:t>ELLE POND 1 ŒUF PAR MINUTE SOIT 2 000 ŒUFS PAR JOURS</a:t>
            </a:r>
          </a:p>
          <a:p>
            <a:r>
              <a:rPr lang="fr-FR" dirty="0" smtClean="0"/>
              <a:t>ELLE EST NOURRIE EXCLUSIVEMENT A LA GELEE ROYALE. </a:t>
            </a:r>
          </a:p>
          <a:p>
            <a:r>
              <a:rPr lang="fr-FR" dirty="0" smtClean="0"/>
              <a:t>SA DISPARITION ENTRAINE………….</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CYCLE DE VIE D’UNE OUVRIERE</a:t>
            </a:r>
            <a:endParaRPr lang="fr-FR"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fr-FR" dirty="0" smtClean="0"/>
              <a:t>Il faut retenir dans les grandes lignes :</a:t>
            </a:r>
          </a:p>
          <a:p>
            <a:r>
              <a:rPr lang="fr-FR" dirty="0" smtClean="0"/>
              <a:t>LES 15 PREMIERS JOURS, ELLE FABRIQUE DE LA GELEE ROYALE</a:t>
            </a:r>
          </a:p>
          <a:p>
            <a:r>
              <a:rPr lang="fr-FR" dirty="0" smtClean="0"/>
              <a:t>LES 15 JOURS SUIVANTS,  ELLE DEVIENT CIRIERE</a:t>
            </a:r>
          </a:p>
          <a:p>
            <a:r>
              <a:rPr lang="fr-FR" dirty="0" smtClean="0"/>
              <a:t>LE RESTE DU TEMPS : ELLES NETTOIENT LA RUCHE, ELLES SONT ECLAIREUSES, BUTINEUSES, VENTILLEUSES... ELLES FINISSENT LEUR VIE EN ETANT GARDIENNE…..</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lnSpcReduction="10000"/>
          </a:bodyPr>
          <a:lstStyle/>
          <a:p>
            <a:endParaRPr lang="fr-FR" dirty="0" smtClean="0"/>
          </a:p>
          <a:p>
            <a:endParaRPr lang="fr-FR" dirty="0" smtClean="0"/>
          </a:p>
          <a:p>
            <a:r>
              <a:rPr lang="fr-FR" dirty="0" smtClean="0"/>
              <a:t>LES FAUX BOURDONS ONT DEUX FONCTIONS :</a:t>
            </a:r>
          </a:p>
          <a:p>
            <a:r>
              <a:rPr lang="fr-FR" dirty="0" smtClean="0"/>
              <a:t>LA 1ére, FECONDER LA REINE ( CARTE )</a:t>
            </a:r>
          </a:p>
          <a:p>
            <a:r>
              <a:rPr lang="fr-FR" dirty="0" smtClean="0"/>
              <a:t>32° A 36° ET UNE ALTITUDE DE 30 M.</a:t>
            </a:r>
          </a:p>
          <a:p>
            <a:r>
              <a:rPr lang="fr-FR" dirty="0" smtClean="0"/>
              <a:t>OUVERTURE DE LA CHAMBRE DE L’AIGUILLLON</a:t>
            </a:r>
          </a:p>
          <a:p>
            <a:r>
              <a:rPr lang="fr-FR" dirty="0" smtClean="0"/>
              <a:t>LA 2éme, EXCITER LES OUVRIERES POUR QU’ELLES TRAVAILLENT MIEUX !......</a:t>
            </a:r>
          </a:p>
          <a:p>
            <a:r>
              <a:rPr lang="fr-FR" dirty="0" smtClean="0"/>
              <a:t>ET OUI MES DAMES ……  MAIS PAR UNE BELLE NUIT DU MOIS D’AOÛT !...............</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ORGANE GENITAL DU FAUX BOURDON</a:t>
            </a: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pic>
        <p:nvPicPr>
          <p:cNvPr id="4" name="Image 3" descr="http://www.apiculture.com/sante-de-labeille/articles/pictures/faux_bourdon_1.jpg"/>
          <p:cNvPicPr/>
          <p:nvPr/>
        </p:nvPicPr>
        <p:blipFill>
          <a:blip r:embed="rId2" cstate="print"/>
          <a:srcRect/>
          <a:stretch>
            <a:fillRect/>
          </a:stretch>
        </p:blipFill>
        <p:spPr bwMode="auto">
          <a:xfrm>
            <a:off x="2051720" y="1772816"/>
            <a:ext cx="4608512"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TEMPERATURE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LA TEMPERATURE AU CŒUR DE LA RUCHE EST DE 35°.</a:t>
            </a:r>
            <a:br>
              <a:rPr lang="fr-FR" dirty="0" smtClean="0"/>
            </a:br>
            <a:r>
              <a:rPr lang="fr-FR" dirty="0" smtClean="0"/>
              <a:t>EN HIVER, LES ABEILLES SE METTENT EN GRAPPE ET TOURNENT POUR SE RECHAUFFER CAR, SUR LES POURTOURS, ON ATTEIND QUE LES 18°.</a:t>
            </a:r>
          </a:p>
          <a:p>
            <a:endParaRPr lang="fr-FR" dirty="0" smtClean="0"/>
          </a:p>
          <a:p>
            <a:r>
              <a:rPr lang="fr-FR" dirty="0" smtClean="0"/>
              <a:t>EN ÉTÉ, ELLES FONT LA « BARBE » A L’EXTERIEUR ET VENTILLENT A L’INTERIEUR VOIR SE METTENT A L’EXTERIEUR DE LA RUCHE COMME CI-APRES.</a:t>
            </a:r>
          </a:p>
          <a:p>
            <a:pPr>
              <a:buNone/>
            </a:pP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divers 25 oct 2015 052.jpg"/>
          <p:cNvPicPr>
            <a:picLocks noChangeAspect="1"/>
          </p:cNvPicPr>
          <p:nvPr/>
        </p:nvPicPr>
        <p:blipFill>
          <a:blip r:embed="rId2" cstate="print"/>
          <a:stretch>
            <a:fillRect/>
          </a:stretch>
        </p:blipFill>
        <p:spPr>
          <a:xfrm>
            <a:off x="1979712" y="188640"/>
            <a:ext cx="4824535" cy="64087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RENOUVELLEMENT DE LA REINE</a:t>
            </a:r>
            <a:endParaRPr lang="fr-FR" dirty="0"/>
          </a:p>
        </p:txBody>
      </p:sp>
      <p:sp>
        <p:nvSpPr>
          <p:cNvPr id="3" name="Espace réservé du contenu 2"/>
          <p:cNvSpPr>
            <a:spLocks noGrp="1"/>
          </p:cNvSpPr>
          <p:nvPr>
            <p:ph idx="1"/>
          </p:nvPr>
        </p:nvSpPr>
        <p:spPr/>
        <p:txBody>
          <a:bodyPr/>
          <a:lstStyle/>
          <a:p>
            <a:r>
              <a:rPr lang="fr-FR" dirty="0" smtClean="0"/>
              <a:t>LA REINE MEURT DE SA BELLE MORT : UNE JOURNEE DE DEUIL PUIS…..</a:t>
            </a:r>
          </a:p>
          <a:p>
            <a:r>
              <a:rPr lang="fr-FR" dirty="0" smtClean="0"/>
              <a:t>LA REINE NE PLAIT PLUS AUX ABEILLES…. ELLE EST TUEE PAR ASPHYXIE, UNE JOURNEE DE DEUIL……</a:t>
            </a:r>
          </a:p>
          <a:p>
            <a:r>
              <a:rPr lang="fr-FR" dirty="0" smtClean="0"/>
              <a:t>INTRODUCTION D’UNE NOUVELLE REINE PAR L’APICULTEUR</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ESSAIMAGE NATUREL</a:t>
            </a:r>
            <a:endParaRPr lang="fr-FR" dirty="0"/>
          </a:p>
        </p:txBody>
      </p:sp>
      <p:sp>
        <p:nvSpPr>
          <p:cNvPr id="3" name="Espace réservé du contenu 2"/>
          <p:cNvSpPr>
            <a:spLocks noGrp="1"/>
          </p:cNvSpPr>
          <p:nvPr>
            <p:ph idx="1"/>
          </p:nvPr>
        </p:nvSpPr>
        <p:spPr/>
        <p:txBody>
          <a:bodyPr>
            <a:normAutofit fontScale="92500"/>
          </a:bodyPr>
          <a:lstStyle/>
          <a:p>
            <a:endParaRPr lang="fr-FR" dirty="0" smtClean="0"/>
          </a:p>
          <a:p>
            <a:r>
              <a:rPr lang="fr-FR" dirty="0" smtClean="0"/>
              <a:t>L’ANCIENNE REINE LAISSE CONSTRUIRE DES ALVEOLES ROYAUX.</a:t>
            </a:r>
          </a:p>
          <a:p>
            <a:r>
              <a:rPr lang="fr-FR" dirty="0" smtClean="0"/>
              <a:t>UNE JEUNE REINE NAIT</a:t>
            </a:r>
          </a:p>
          <a:p>
            <a:r>
              <a:rPr lang="fr-FR" dirty="0" smtClean="0"/>
              <a:t>LA VIEILLE PART AVEC LA MOITIE DE LA RUCHE.</a:t>
            </a:r>
          </a:p>
          <a:p>
            <a:r>
              <a:rPr lang="fr-FR" dirty="0" smtClean="0"/>
              <a:t>ON VA PARLER D’ESSAINS PRIMAIRES, SECONDAIRES OU TERTIAIRES.</a:t>
            </a:r>
          </a:p>
          <a:p>
            <a:r>
              <a:rPr lang="fr-FR" dirty="0" smtClean="0"/>
              <a:t>L’ESSAIN APPARTIENT A CELUI QUI LE SUIT</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fontScale="92500" lnSpcReduction="20000"/>
          </a:bodyPr>
          <a:lstStyle/>
          <a:p>
            <a:endParaRPr lang="fr-FR" dirty="0" smtClean="0"/>
          </a:p>
          <a:p>
            <a:endParaRPr lang="fr-FR" dirty="0" smtClean="0"/>
          </a:p>
          <a:p>
            <a:pPr algn="ctr">
              <a:buNone/>
            </a:pPr>
            <a:r>
              <a:rPr lang="fr-FR" sz="8800" dirty="0" smtClean="0">
                <a:solidFill>
                  <a:srgbClr val="00B050"/>
                </a:solidFill>
                <a:latin typeface="Andalus" pitchFamily="2" charset="-78"/>
                <a:cs typeface="Andalus" pitchFamily="2" charset="-78"/>
              </a:rPr>
              <a:t>L’APICULTURE ET SON IMPLANTATION A PARIS</a:t>
            </a:r>
            <a:endParaRPr lang="fr-FR" sz="8800" dirty="0">
              <a:solidFill>
                <a:srgbClr val="00B050"/>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ESSAIMAGE ARTIFICIEL</a:t>
            </a:r>
            <a:endParaRPr lang="fr-FR" dirty="0"/>
          </a:p>
        </p:txBody>
      </p:sp>
      <p:sp>
        <p:nvSpPr>
          <p:cNvPr id="3" name="Espace réservé du contenu 2"/>
          <p:cNvSpPr>
            <a:spLocks noGrp="1"/>
          </p:cNvSpPr>
          <p:nvPr>
            <p:ph idx="1"/>
          </p:nvPr>
        </p:nvSpPr>
        <p:spPr/>
        <p:txBody>
          <a:bodyPr/>
          <a:lstStyle/>
          <a:p>
            <a:r>
              <a:rPr lang="fr-FR" dirty="0" smtClean="0"/>
              <a:t>AVOIR PREPARER UNE RUCHE OU UNE RUCHETTE</a:t>
            </a:r>
          </a:p>
          <a:p>
            <a:r>
              <a:rPr lang="fr-FR" dirty="0" smtClean="0"/>
              <a:t>DANS UNE RUCHE ASSEZ FORTE, PRENDRE UN OU DEUX CADRES AVEC DES OEUFS ET DES JEUNES ABEILLES.</a:t>
            </a:r>
          </a:p>
          <a:p>
            <a:r>
              <a:rPr lang="fr-FR" dirty="0" smtClean="0"/>
              <a:t>POSITIONNER CES CADRES AU MILIEU DE LA NOUVELLE RUCHE</a:t>
            </a:r>
          </a:p>
          <a:p>
            <a:r>
              <a:rPr lang="fr-FR" dirty="0" smtClean="0"/>
              <a:t>METTRE L’ANCIENNE A L’ECART</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COMMUNICATION AU SEIN D’UNE RUCHE</a:t>
            </a:r>
            <a:endParaRPr lang="fr-FR" dirty="0"/>
          </a:p>
        </p:txBody>
      </p:sp>
      <p:sp>
        <p:nvSpPr>
          <p:cNvPr id="3" name="Espace réservé du contenu 2"/>
          <p:cNvSpPr>
            <a:spLocks noGrp="1"/>
          </p:cNvSpPr>
          <p:nvPr>
            <p:ph idx="1"/>
          </p:nvPr>
        </p:nvSpPr>
        <p:spPr/>
        <p:txBody>
          <a:bodyPr/>
          <a:lstStyle/>
          <a:p>
            <a:r>
              <a:rPr lang="fr-FR" dirty="0" smtClean="0"/>
              <a:t>LA REINE EMET DE LA PHERHORMONE QUI SERA TRANSMISE AUX ABEILLES PAR LE BIAIS DES CARESSES</a:t>
            </a:r>
          </a:p>
          <a:p>
            <a:r>
              <a:rPr lang="fr-FR" dirty="0" smtClean="0"/>
              <a:t>LES ABEILLES ONT UN LANGUAGE POUR COMMUNIQUER ENTRE ELLES LES LIEUX MILLIFERES :  ORIENTATION A PRENDRE A LA</a:t>
            </a:r>
          </a:p>
          <a:p>
            <a:r>
              <a:rPr lang="fr-FR" dirty="0" smtClean="0"/>
              <a:t>SORTIE DE LA RUCHE  ET DISTANCES. </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r>
              <a:rPr lang="fr-FR" dirty="0" smtClean="0"/>
              <a:t>ON CONNAIT LA BASE : C’EST LE NOMBRE DE CERCLE QU’ELLES FONT DANS UN SENS ET DANS L’AUTRE.</a:t>
            </a:r>
            <a:br>
              <a:rPr lang="fr-FR" dirty="0" smtClean="0"/>
            </a:br>
            <a:r>
              <a:rPr lang="fr-FR" dirty="0" smtClean="0"/>
              <a:t>LES ABEILLES INDIVIDUELLEMENT  N‘ONT PAS D’INTELLIGENCE MAIS LA RUCHE A UNE PERSONNALITE. Cette notion date des années 1980. Elle doit être très largement modulée à cette date.</a:t>
            </a:r>
          </a:p>
          <a:p>
            <a:r>
              <a:rPr lang="fr-FR" dirty="0" smtClean="0"/>
              <a:t>LEUR VIE SOCIALE EST MOINS DEVELOPPEE QUE CELLE DES FOURMIS</a:t>
            </a:r>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lstStyle/>
          <a:p>
            <a:endParaRPr lang="fr-FR" dirty="0" smtClean="0"/>
          </a:p>
          <a:p>
            <a:endParaRPr lang="fr-FR" dirty="0" smtClean="0"/>
          </a:p>
          <a:p>
            <a:endParaRPr lang="fr-FR" dirty="0" smtClean="0"/>
          </a:p>
          <a:p>
            <a:pPr>
              <a:buNone/>
            </a:pPr>
            <a:r>
              <a:rPr lang="fr-FR" sz="6000" b="1" dirty="0" smtClean="0">
                <a:solidFill>
                  <a:srgbClr val="00B050"/>
                </a:solidFill>
              </a:rPr>
              <a:t>LES 6 PRODUITS DE LA 						RUCHE</a:t>
            </a:r>
            <a:endParaRPr lang="fr-FR" sz="6000" b="1" dirty="0">
              <a:solidFill>
                <a:srgbClr val="00B05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fontScale="85000" lnSpcReduction="20000"/>
          </a:bodyPr>
          <a:lstStyle/>
          <a:p>
            <a:r>
              <a:rPr lang="fr-FR" dirty="0" smtClean="0"/>
              <a:t>ILS SONT AU NOMBRE DE SIX :</a:t>
            </a:r>
          </a:p>
          <a:p>
            <a:endParaRPr lang="fr-FR" dirty="0" smtClean="0"/>
          </a:p>
          <a:p>
            <a:r>
              <a:rPr lang="fr-FR" dirty="0" smtClean="0"/>
              <a:t>LE MIEL :		DISTINCTION ENTRE NECTARE 				ET MIELAT</a:t>
            </a:r>
          </a:p>
          <a:p>
            <a:pPr lvl="5">
              <a:buNone/>
            </a:pPr>
            <a:r>
              <a:rPr lang="fr-FR" dirty="0" smtClean="0"/>
              <a:t>	</a:t>
            </a:r>
            <a:r>
              <a:rPr lang="fr-FR" sz="3200" dirty="0" smtClean="0"/>
              <a:t>	COMMENT ON OBTIENT UN MIEL  	UNIFLORE</a:t>
            </a:r>
          </a:p>
          <a:p>
            <a:pPr lvl="5">
              <a:buNone/>
            </a:pPr>
            <a:r>
              <a:rPr lang="fr-FR" sz="3200" dirty="0" smtClean="0"/>
              <a:t>		UTILISATION EN CHIRURGIE</a:t>
            </a:r>
          </a:p>
          <a:p>
            <a:pPr lvl="5">
              <a:buNone/>
            </a:pPr>
            <a:r>
              <a:rPr lang="fr-FR" sz="3200" dirty="0" smtClean="0"/>
              <a:t>		</a:t>
            </a:r>
            <a:r>
              <a:rPr lang="fr-FR" sz="3200" dirty="0" smtClean="0">
                <a:solidFill>
                  <a:srgbClr val="FF0000"/>
                </a:solidFill>
              </a:rPr>
              <a:t>MIEL DE PATISSIER</a:t>
            </a:r>
          </a:p>
          <a:p>
            <a:r>
              <a:rPr lang="fr-FR" dirty="0" smtClean="0"/>
              <a:t>LE POLLEN</a:t>
            </a:r>
          </a:p>
          <a:p>
            <a:r>
              <a:rPr lang="fr-FR" dirty="0" smtClean="0"/>
              <a:t>LA CIRE </a:t>
            </a:r>
          </a:p>
          <a:p>
            <a:r>
              <a:rPr lang="fr-FR" dirty="0" smtClean="0"/>
              <a:t>LA PROPOLIS</a:t>
            </a:r>
          </a:p>
          <a:p>
            <a:r>
              <a:rPr lang="fr-FR" dirty="0" smtClean="0"/>
              <a:t>LE VENIN</a:t>
            </a:r>
          </a:p>
          <a:p>
            <a:r>
              <a:rPr lang="fr-FR" dirty="0" smtClean="0"/>
              <a:t>LA GELEE ROYALE</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DEPLACEMENT DE RUCHES</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DISTANCES MINIMALES : ENTRE 3 ET 5 KMS</a:t>
            </a:r>
          </a:p>
          <a:p>
            <a:r>
              <a:rPr lang="fr-FR" dirty="0" smtClean="0"/>
              <a:t>CONTRAT AVEC LES PERSONNES QUI ONT DES FRUITIERS</a:t>
            </a:r>
          </a:p>
          <a:p>
            <a:r>
              <a:rPr lang="fr-FR" dirty="0" smtClean="0"/>
              <a:t>TRANSUMANCE ( DE NUIT….. )</a:t>
            </a:r>
          </a:p>
          <a:p>
            <a:r>
              <a:rPr lang="fr-FR" dirty="0" smtClean="0"/>
              <a:t>POUR INFO : CAMION RUCHES ( 1 EN FRANCE) CONCEPTION QUI VIENT DES PAYS DE L’EST</a:t>
            </a:r>
          </a:p>
          <a:p>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lstStyle/>
          <a:p>
            <a:endParaRPr lang="fr-FR" dirty="0" smtClean="0"/>
          </a:p>
          <a:p>
            <a:endParaRPr lang="fr-FR" dirty="0" smtClean="0"/>
          </a:p>
          <a:p>
            <a:endParaRPr lang="fr-FR" dirty="0" smtClean="0"/>
          </a:p>
          <a:p>
            <a:pPr>
              <a:buNone/>
            </a:pPr>
            <a:r>
              <a:rPr lang="fr-FR" dirty="0" smtClean="0"/>
              <a:t> </a:t>
            </a:r>
            <a:r>
              <a:rPr lang="fr-FR" sz="5400" dirty="0" smtClean="0">
                <a:solidFill>
                  <a:srgbClr val="00B050"/>
                </a:solidFill>
              </a:rPr>
              <a:t>MALADIES DES ABEILLES ET PREDATEURS</a:t>
            </a:r>
            <a:endParaRPr lang="fr-FR" sz="5400" dirty="0">
              <a:solidFill>
                <a:srgbClr val="00B05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MALADIES PARASITAIRES</a:t>
            </a:r>
            <a:endParaRPr lang="fr-FR" dirty="0"/>
          </a:p>
        </p:txBody>
      </p:sp>
      <p:sp>
        <p:nvSpPr>
          <p:cNvPr id="3" name="Espace réservé du contenu 2"/>
          <p:cNvSpPr>
            <a:spLocks noGrp="1"/>
          </p:cNvSpPr>
          <p:nvPr>
            <p:ph idx="1"/>
          </p:nvPr>
        </p:nvSpPr>
        <p:spPr/>
        <p:txBody>
          <a:bodyPr/>
          <a:lstStyle/>
          <a:p>
            <a:r>
              <a:rPr lang="fr-FR" dirty="0" smtClean="0"/>
              <a:t>L’ACACIOSE TOUCHE LE SYSTEME RESPIRATOIRE</a:t>
            </a:r>
          </a:p>
          <a:p>
            <a:r>
              <a:rPr lang="fr-FR" dirty="0" smtClean="0"/>
              <a:t>L’AMIBIASE : FORME DE DYSENTRIE</a:t>
            </a:r>
          </a:p>
          <a:p>
            <a:r>
              <a:rPr lang="fr-FR" dirty="0" smtClean="0"/>
              <a:t>LA VARROASE TOUCHE LE COUVIN ET LES ABEILLES</a:t>
            </a:r>
          </a:p>
          <a:p>
            <a:r>
              <a:rPr lang="fr-FR" dirty="0" smtClean="0"/>
              <a:t>LA NOSEMOSE : PROTOZOAIRES SUR LA PARROIS DE L’INTESTIN</a:t>
            </a:r>
          </a:p>
          <a:p>
            <a:r>
              <a:rPr lang="fr-FR" dirty="0" smtClean="0"/>
              <a:t>FAUSSE-TEIGNE : CHENILLE DE PAPILLON</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lstStyle/>
          <a:p>
            <a:r>
              <a:rPr lang="fr-FR" dirty="0" smtClean="0"/>
              <a:t>MALADIES CRYTOGAMIQUES</a:t>
            </a:r>
            <a:endParaRPr lang="fr-FR" dirty="0"/>
          </a:p>
        </p:txBody>
      </p:sp>
      <p:sp>
        <p:nvSpPr>
          <p:cNvPr id="3" name="Espace réservé du contenu 2"/>
          <p:cNvSpPr>
            <a:spLocks noGrp="1"/>
          </p:cNvSpPr>
          <p:nvPr>
            <p:ph idx="1"/>
          </p:nvPr>
        </p:nvSpPr>
        <p:spPr>
          <a:xfrm>
            <a:off x="457200" y="1196752"/>
            <a:ext cx="8229600" cy="5184576"/>
          </a:xfrm>
        </p:spPr>
        <p:txBody>
          <a:bodyPr/>
          <a:lstStyle/>
          <a:p>
            <a:r>
              <a:rPr lang="fr-FR" dirty="0" smtClean="0"/>
              <a:t>L’ASPERGILLOSE : CHAMPIGNON QUI S’INTALLE DANS LES POUMONS DE L’ABEILLE ET TOUCHE UNE POPULATION FAIBLE, IDEM CHEZ L’HOMME.</a:t>
            </a:r>
          </a:p>
          <a:p>
            <a:r>
              <a:rPr lang="fr-FR" dirty="0" smtClean="0"/>
              <a:t>L’AMIBIASE MYCOSE : MALADIE DE L’ABEILLE ADULTE, DIARRHEE JAUNE SUR LES CADRES ET LA PLANCHE D’ENVOL.</a:t>
            </a:r>
          </a:p>
          <a:p>
            <a:r>
              <a:rPr lang="fr-FR" dirty="0" smtClean="0"/>
              <a:t>LUTTE : BONNE HYGIENE, VISITE REGULIERE</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MALADIES VIRALES</a:t>
            </a:r>
            <a:endParaRPr lang="fr-FR"/>
          </a:p>
        </p:txBody>
      </p:sp>
      <p:sp>
        <p:nvSpPr>
          <p:cNvPr id="3" name="Espace réservé du contenu 2"/>
          <p:cNvSpPr>
            <a:spLocks noGrp="1"/>
          </p:cNvSpPr>
          <p:nvPr>
            <p:ph idx="1"/>
          </p:nvPr>
        </p:nvSpPr>
        <p:spPr/>
        <p:txBody>
          <a:bodyPr>
            <a:normAutofit lnSpcReduction="10000"/>
          </a:bodyPr>
          <a:lstStyle/>
          <a:p>
            <a:r>
              <a:rPr lang="fr-FR" dirty="0" smtClean="0"/>
              <a:t>MALADIE NOIRE OU MAL DE MAI OU MAL DES FORÊTS. ELLE ATTEINT LE SYSTÈME NERVEUX DES ABEILLES, DECIME LES POPULATIONS. IDEM POUR LES FOURMIS QUI EN SONT VECTEURS.</a:t>
            </a:r>
          </a:p>
          <a:p>
            <a:r>
              <a:rPr lang="fr-FR" dirty="0" smtClean="0"/>
              <a:t>COUVIN SACCIFORME : LES LARVES DEVIENNENT JAUNES PUIS GRISES PUIS BRUNES DANS LA PARTIE CEPHALIQUE. LA MALADIE DISPARAIT SPONTANEMENT.</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1600" y="188641"/>
            <a:ext cx="7488832" cy="6247864"/>
          </a:xfrm>
          <a:prstGeom prst="rect">
            <a:avLst/>
          </a:prstGeom>
          <a:noFill/>
        </p:spPr>
        <p:txBody>
          <a:bodyPr wrap="square" rtlCol="0">
            <a:spAutoFit/>
          </a:bodyPr>
          <a:lstStyle/>
          <a:p>
            <a:r>
              <a:rPr lang="fr-FR" sz="4000" b="1" dirty="0" smtClean="0"/>
              <a:t>PRESENTATION</a:t>
            </a:r>
          </a:p>
          <a:p>
            <a:endParaRPr lang="fr-FR" b="1" dirty="0" smtClean="0"/>
          </a:p>
          <a:p>
            <a:r>
              <a:rPr lang="fr-FR" b="1" dirty="0" smtClean="0"/>
              <a:t>JUSTE QUELQUES CHIFFRES</a:t>
            </a:r>
          </a:p>
          <a:p>
            <a:endParaRPr lang="fr-FR" b="1" dirty="0" smtClean="0"/>
          </a:p>
          <a:p>
            <a:r>
              <a:rPr lang="fr-FR" b="1" dirty="0" smtClean="0"/>
              <a:t>L’ABEILLE : HISTORIQUE, MODE DE VIE, MALADIES ET PREDATEURS….</a:t>
            </a:r>
          </a:p>
          <a:p>
            <a:endParaRPr lang="fr-FR" b="1" dirty="0" smtClean="0"/>
          </a:p>
          <a:p>
            <a:r>
              <a:rPr lang="fr-FR" b="1" dirty="0" smtClean="0"/>
              <a:t>CAUSES POSSIBLES DE SA DISPARTION</a:t>
            </a:r>
          </a:p>
          <a:p>
            <a:endParaRPr lang="fr-FR" b="1" dirty="0" smtClean="0"/>
          </a:p>
          <a:p>
            <a:r>
              <a:rPr lang="fr-FR" b="1" dirty="0" smtClean="0"/>
              <a:t>QUESTIONS / REPONSES</a:t>
            </a:r>
          </a:p>
          <a:p>
            <a:endParaRPr lang="fr-FR" b="1" dirty="0" smtClean="0"/>
          </a:p>
          <a:p>
            <a:r>
              <a:rPr lang="fr-FR" b="1" dirty="0" smtClean="0"/>
              <a:t>L’APICULTURE A PARIS :</a:t>
            </a:r>
          </a:p>
          <a:p>
            <a:endParaRPr lang="fr-FR" b="1" dirty="0" smtClean="0"/>
          </a:p>
          <a:p>
            <a:r>
              <a:rPr lang="fr-FR" b="1" dirty="0" smtClean="0"/>
              <a:t> POURQUOI L’ABEILLE PROSPERE A PARIS ET, DONC, DANS LES VILLES</a:t>
            </a:r>
          </a:p>
          <a:p>
            <a:endParaRPr lang="fr-FR" b="1" dirty="0" smtClean="0"/>
          </a:p>
          <a:p>
            <a:r>
              <a:rPr lang="fr-FR" b="1" dirty="0" smtClean="0"/>
              <a:t>L’INSTALLATION D’UN RUCHER A PARIS</a:t>
            </a:r>
          </a:p>
          <a:p>
            <a:endParaRPr lang="fr-FR" b="1" dirty="0" smtClean="0"/>
          </a:p>
          <a:p>
            <a:r>
              <a:rPr lang="fr-FR" b="1" dirty="0" smtClean="0"/>
              <a:t>LES GRANDS LIEUX ET LEUR HISTOIRE </a:t>
            </a:r>
          </a:p>
          <a:p>
            <a:endParaRPr lang="fr-FR" b="1" dirty="0" smtClean="0"/>
          </a:p>
          <a:p>
            <a:r>
              <a:rPr lang="fr-FR" b="1" dirty="0" smtClean="0"/>
              <a:t>QUESTIONS / REPONSES</a:t>
            </a:r>
          </a:p>
          <a:p>
            <a:endParaRPr lang="fr-FR" dirty="0" smtClean="0"/>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MALADIES BACTERIENNES</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IL S’AGIT SURTOUT DE LA LOQUE EUROPEENNE ET DE LA LOQUE AMERICAINE QUI TOUCHE LE COUVIN. MALADIES GRAVES QUI DEMANDENT LA DESTRUCTION DE L’ESSAIN MALADE.</a:t>
            </a:r>
          </a:p>
          <a:p>
            <a:r>
              <a:rPr lang="fr-FR" dirty="0" smtClean="0"/>
              <a:t>LA SEPTICEMIE : MALADIE DES ABEILLES</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PREDATEURS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LES OISEAUX : LES HIRONDELLES , LES PIVERTS</a:t>
            </a:r>
          </a:p>
          <a:p>
            <a:r>
              <a:rPr lang="fr-FR" dirty="0" smtClean="0"/>
              <a:t>LES FRELONS DONT LE FRELON VESPERA VELUTINA : 5 INDIVIDUS AFFAIBLISSENT UNE RUCHE,  30 EN 48 H LA DETRUISE COMPLETEMENT.</a:t>
            </a:r>
          </a:p>
          <a:p>
            <a:r>
              <a:rPr lang="fr-FR" dirty="0" smtClean="0"/>
              <a:t>SPHINX A TÊTE DE MORT</a:t>
            </a:r>
          </a:p>
          <a:p>
            <a:r>
              <a:rPr lang="fr-FR" dirty="0" smtClean="0"/>
              <a:t>LA PHILANTHE APIVORE ( GUEPE )</a:t>
            </a:r>
          </a:p>
          <a:p>
            <a:r>
              <a:rPr lang="fr-FR" dirty="0" smtClean="0"/>
              <a:t>LA MANTE RELIGIEUSE</a:t>
            </a:r>
          </a:p>
          <a:p>
            <a:r>
              <a:rPr lang="fr-FR" dirty="0" smtClean="0"/>
              <a:t>LE SCARABE</a:t>
            </a:r>
          </a:p>
          <a:p>
            <a:r>
              <a:rPr lang="fr-FR" dirty="0" smtClean="0"/>
              <a:t>LES FOURMIS</a:t>
            </a:r>
          </a:p>
          <a:p>
            <a:r>
              <a:rPr lang="fr-FR" dirty="0" smtClean="0"/>
              <a:t>LA FAUSSE TEIGNE</a:t>
            </a:r>
          </a:p>
          <a:p>
            <a:r>
              <a:rPr lang="fr-FR" smtClean="0"/>
              <a:t>CERTAINS MAMIFERES COMME L’HOMME ET L’OURS</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lstStyle/>
          <a:p>
            <a:endParaRPr lang="fr-FR" dirty="0" smtClean="0"/>
          </a:p>
          <a:p>
            <a:endParaRPr lang="fr-FR" dirty="0" smtClean="0"/>
          </a:p>
          <a:p>
            <a:endParaRPr lang="fr-FR" dirty="0" smtClean="0"/>
          </a:p>
          <a:p>
            <a:endParaRPr lang="fr-FR" dirty="0" smtClean="0"/>
          </a:p>
          <a:p>
            <a:pPr algn="ctr">
              <a:buNone/>
            </a:pPr>
            <a:r>
              <a:rPr lang="fr-FR" dirty="0" smtClean="0">
                <a:solidFill>
                  <a:srgbClr val="FF0000"/>
                </a:solidFill>
              </a:rPr>
              <a:t> LE ROLE DES ABEILLES PENDANT UNE GUERRE</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10000"/>
          </a:bodyPr>
          <a:lstStyle/>
          <a:p>
            <a:endParaRPr lang="fr-FR" dirty="0" smtClean="0"/>
          </a:p>
          <a:p>
            <a:endParaRPr lang="fr-FR" dirty="0" smtClean="0"/>
          </a:p>
          <a:p>
            <a:endParaRPr lang="fr-FR" dirty="0" smtClean="0"/>
          </a:p>
          <a:p>
            <a:r>
              <a:rPr lang="fr-FR" dirty="0" smtClean="0"/>
              <a:t>L’HABITATION ET LE MATERIEL : CE MODULE FAIT L’OBJET D’UNE PRESENTATION PHYSIQUE. POUR LA CONFERENCE SUR PARIS SEULE LE RUCHE DADANT EST RETENUE A TITRE INDICATIVE PUISQU’ELLE A ÉTÉ CHOISIE COMME MODELE SUR LA CAPITALE.</a:t>
            </a:r>
          </a:p>
          <a:p>
            <a:pPr>
              <a:buNone/>
            </a:pPr>
            <a:endParaRPr lang="fr-FR" dirty="0" smtClean="0"/>
          </a:p>
          <a:p>
            <a:pPr>
              <a:buNone/>
            </a:pPr>
            <a:r>
              <a:rPr lang="fr-FR" dirty="0" smtClean="0"/>
              <a:t>.</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RUCHE AMOVIBLE</a:t>
            </a:r>
            <a:endParaRPr lang="fr-FR" dirty="0"/>
          </a:p>
        </p:txBody>
      </p:sp>
      <p:sp>
        <p:nvSpPr>
          <p:cNvPr id="3" name="Espace réservé du contenu 2"/>
          <p:cNvSpPr>
            <a:spLocks noGrp="1"/>
          </p:cNvSpPr>
          <p:nvPr>
            <p:ph idx="1"/>
          </p:nvPr>
        </p:nvSpPr>
        <p:spPr>
          <a:xfrm>
            <a:off x="457200" y="1600200"/>
            <a:ext cx="8229600" cy="4925144"/>
          </a:xfrm>
        </p:spPr>
        <p:txBody>
          <a:bodyPr>
            <a:noAutofit/>
          </a:bodyPr>
          <a:lstStyle/>
          <a:p>
            <a:r>
              <a:rPr lang="fr-FR" sz="2400" b="1" dirty="0" smtClean="0">
                <a:latin typeface="Courier New" panose="02070309020205020404" pitchFamily="49" charset="0"/>
                <a:cs typeface="Courier New" panose="02070309020205020404" pitchFamily="49" charset="0"/>
              </a:rPr>
              <a:t>Charles DADANT ( 1863 français </a:t>
            </a:r>
            <a:r>
              <a:rPr lang="fr-FR" sz="2400" b="1" dirty="0" err="1" smtClean="0">
                <a:latin typeface="Courier New" panose="02070309020205020404" pitchFamily="49" charset="0"/>
                <a:cs typeface="Courier New" panose="02070309020205020404" pitchFamily="49" charset="0"/>
              </a:rPr>
              <a:t>exp</a:t>
            </a:r>
            <a:r>
              <a:rPr lang="fr-FR" sz="2400" b="1" dirty="0" smtClean="0">
                <a:latin typeface="Courier New" panose="02070309020205020404" pitchFamily="49" charset="0"/>
                <a:cs typeface="Courier New" panose="02070309020205020404" pitchFamily="49" charset="0"/>
              </a:rPr>
              <a:t>. aux USA)</a:t>
            </a:r>
          </a:p>
          <a:p>
            <a:r>
              <a:rPr lang="fr-FR" sz="2400" b="1" dirty="0" smtClean="0">
                <a:latin typeface="Courier New" panose="02070309020205020404" pitchFamily="49" charset="0"/>
                <a:cs typeface="Courier New" panose="02070309020205020404" pitchFamily="49" charset="0"/>
              </a:rPr>
              <a:t>(en millimètres) :	12 cadres		10 cadres</a:t>
            </a:r>
          </a:p>
          <a:p>
            <a:r>
              <a:rPr lang="fr-FR" sz="2400" b="1" dirty="0" smtClean="0">
                <a:latin typeface="Courier New" panose="02070309020205020404" pitchFamily="49" charset="0"/>
                <a:cs typeface="Courier New" panose="02070309020205020404" pitchFamily="49" charset="0"/>
              </a:rPr>
              <a:t>Face			450			380</a:t>
            </a:r>
          </a:p>
          <a:p>
            <a:r>
              <a:rPr lang="fr-FR" sz="2400" b="1" dirty="0" smtClean="0">
                <a:latin typeface="Courier New" panose="02070309020205020404" pitchFamily="49" charset="0"/>
                <a:cs typeface="Courier New" panose="02070309020205020404" pitchFamily="49" charset="0"/>
              </a:rPr>
              <a:t>Coté			450			</a:t>
            </a:r>
            <a:r>
              <a:rPr lang="fr-FR" sz="2400" b="1" dirty="0" err="1" smtClean="0">
                <a:latin typeface="Courier New" panose="02070309020205020404" pitchFamily="49" charset="0"/>
                <a:cs typeface="Courier New" panose="02070309020205020404" pitchFamily="49" charset="0"/>
              </a:rPr>
              <a:t>450</a:t>
            </a:r>
            <a:endParaRPr lang="fr-FR" sz="2400" b="1" dirty="0" smtClean="0">
              <a:latin typeface="Courier New" panose="02070309020205020404" pitchFamily="49" charset="0"/>
              <a:cs typeface="Courier New" panose="02070309020205020404" pitchFamily="49" charset="0"/>
            </a:endParaRPr>
          </a:p>
          <a:p>
            <a:r>
              <a:rPr lang="fr-FR" sz="2400" b="1" dirty="0" smtClean="0">
                <a:latin typeface="Courier New" panose="02070309020205020404" pitchFamily="49" charset="0"/>
                <a:cs typeface="Courier New" panose="02070309020205020404" pitchFamily="49" charset="0"/>
              </a:rPr>
              <a:t>Hauteur du corps	310			</a:t>
            </a:r>
            <a:r>
              <a:rPr lang="fr-FR" sz="2400" b="1" dirty="0" err="1" smtClean="0">
                <a:latin typeface="Courier New" panose="02070309020205020404" pitchFamily="49" charset="0"/>
                <a:cs typeface="Courier New" panose="02070309020205020404" pitchFamily="49" charset="0"/>
              </a:rPr>
              <a:t>310</a:t>
            </a:r>
            <a:endParaRPr lang="fr-FR" sz="2400" b="1" dirty="0" smtClean="0">
              <a:latin typeface="Courier New" panose="02070309020205020404" pitchFamily="49" charset="0"/>
              <a:cs typeface="Courier New" panose="02070309020205020404" pitchFamily="49" charset="0"/>
            </a:endParaRPr>
          </a:p>
          <a:p>
            <a:r>
              <a:rPr lang="fr-FR" sz="2400" b="1" dirty="0" smtClean="0">
                <a:latin typeface="Courier New" panose="02070309020205020404" pitchFamily="49" charset="0"/>
                <a:cs typeface="Courier New" panose="02070309020205020404" pitchFamily="49" charset="0"/>
              </a:rPr>
              <a:t>Hauteur d'une</a:t>
            </a:r>
          </a:p>
          <a:p>
            <a:r>
              <a:rPr lang="fr-FR" sz="2400" b="1" dirty="0" smtClean="0">
                <a:latin typeface="Courier New" panose="02070309020205020404" pitchFamily="49" charset="0"/>
                <a:cs typeface="Courier New" panose="02070309020205020404" pitchFamily="49" charset="0"/>
              </a:rPr>
              <a:t> hausse			170			</a:t>
            </a:r>
            <a:r>
              <a:rPr lang="fr-FR" sz="2400" b="1" dirty="0" err="1" smtClean="0">
                <a:latin typeface="Courier New" panose="02070309020205020404" pitchFamily="49" charset="0"/>
                <a:cs typeface="Courier New" panose="02070309020205020404" pitchFamily="49" charset="0"/>
              </a:rPr>
              <a:t>170</a:t>
            </a:r>
            <a:endParaRPr lang="fr-FR" sz="2400" b="1" dirty="0" smtClean="0">
              <a:latin typeface="Courier New" panose="02070309020205020404" pitchFamily="49" charset="0"/>
              <a:cs typeface="Courier New" panose="02070309020205020404" pitchFamily="49" charset="0"/>
            </a:endParaRPr>
          </a:p>
          <a:p>
            <a:r>
              <a:rPr lang="fr-FR" sz="2400" b="1" dirty="0" smtClean="0">
                <a:latin typeface="Courier New" panose="02070309020205020404" pitchFamily="49" charset="0"/>
                <a:cs typeface="Courier New" panose="02070309020205020404" pitchFamily="49" charset="0"/>
              </a:rPr>
              <a:t>Ce sont les dimensions internes de la ruche</a:t>
            </a:r>
            <a:endParaRPr lang="fr-FR" sz="2400" b="1" dirty="0">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SYNDROME D’EFFONDREMENT DES ABEILLES </a:t>
            </a:r>
            <a:br>
              <a:rPr lang="fr-FR" sz="3200" dirty="0" smtClean="0"/>
            </a:br>
            <a:r>
              <a:rPr lang="fr-FR" sz="3200" dirty="0" smtClean="0"/>
              <a:t>COLONY COLLAPSE DISCOVER</a:t>
            </a:r>
            <a:endParaRPr lang="fr-FR" sz="3200" dirty="0"/>
          </a:p>
        </p:txBody>
      </p:sp>
      <p:sp>
        <p:nvSpPr>
          <p:cNvPr id="3" name="Espace réservé du contenu 2"/>
          <p:cNvSpPr>
            <a:spLocks noGrp="1"/>
          </p:cNvSpPr>
          <p:nvPr>
            <p:ph idx="1"/>
          </p:nvPr>
        </p:nvSpPr>
        <p:spPr/>
        <p:txBody>
          <a:bodyPr>
            <a:normAutofit/>
          </a:bodyPr>
          <a:lstStyle/>
          <a:p>
            <a:pPr algn="ctr">
              <a:buNone/>
            </a:pPr>
            <a:r>
              <a:rPr lang="fr-FR" sz="3600" b="1" dirty="0" smtClean="0">
                <a:solidFill>
                  <a:srgbClr val="FF0000"/>
                </a:solidFill>
              </a:rPr>
              <a:t>FALL DWINDIE DISEASE</a:t>
            </a:r>
          </a:p>
          <a:p>
            <a:pPr algn="ctr">
              <a:buNone/>
            </a:pPr>
            <a:r>
              <a:rPr lang="fr-FR" dirty="0" smtClean="0"/>
              <a:t>LE PHENOMENE EST TELLEMENT IMPORTANT QU’IL A FAIT L’OBJET D’UN APPEL DU PRESIDENT BARACK OBAMA POUR METTRE EN ŒUVRE UNE STATEGIE FEDERALE. L’AMERIQUE CONNAIT CE PROBLEME DEPUIS LES ANNEES 2006/2007 - L’EUROPE ET LA FRANCE, EN PARTICULIER,  DEPUIS 1998. </a:t>
            </a: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CAUSES NE SONT PAS RELLEMENT CONNUES</a:t>
            </a:r>
            <a:endParaRPr lang="fr-FR" dirty="0"/>
          </a:p>
        </p:txBody>
      </p:sp>
      <p:sp>
        <p:nvSpPr>
          <p:cNvPr id="3" name="Espace réservé du contenu 2"/>
          <p:cNvSpPr>
            <a:spLocks noGrp="1"/>
          </p:cNvSpPr>
          <p:nvPr>
            <p:ph idx="1"/>
          </p:nvPr>
        </p:nvSpPr>
        <p:spPr/>
        <p:txBody>
          <a:bodyPr>
            <a:normAutofit fontScale="55000" lnSpcReduction="20000"/>
          </a:bodyPr>
          <a:lstStyle/>
          <a:p>
            <a:pPr>
              <a:buNone/>
            </a:pPr>
            <a:endParaRPr lang="fr-FR" dirty="0" smtClean="0"/>
          </a:p>
          <a:p>
            <a:r>
              <a:rPr lang="fr-FR" dirty="0" smtClean="0"/>
              <a:t>Voici des pistes :</a:t>
            </a:r>
          </a:p>
          <a:p>
            <a:r>
              <a:rPr lang="fr-FR" dirty="0" smtClean="0"/>
              <a:t>Le manque de nourriture – exemple la Creuse et ses routes</a:t>
            </a:r>
          </a:p>
          <a:p>
            <a:r>
              <a:rPr lang="fr-FR" dirty="0" smtClean="0"/>
              <a:t>Certaines maladies, champignons et parasites dont le varroa (…), manque d’hygiène</a:t>
            </a:r>
          </a:p>
          <a:p>
            <a:r>
              <a:rPr lang="fr-FR" dirty="0" smtClean="0"/>
              <a:t>Les transhumances</a:t>
            </a:r>
          </a:p>
          <a:p>
            <a:r>
              <a:rPr lang="fr-FR" dirty="0" smtClean="0"/>
              <a:t>Le stress</a:t>
            </a:r>
          </a:p>
          <a:p>
            <a:r>
              <a:rPr lang="fr-FR" dirty="0" smtClean="0"/>
              <a:t>Les pesticides neurotoxiques ( abandonnés depuis 1998) et non les herbicides</a:t>
            </a:r>
          </a:p>
          <a:p>
            <a:r>
              <a:rPr lang="fr-FR" dirty="0" smtClean="0"/>
              <a:t>Les OGM</a:t>
            </a:r>
          </a:p>
          <a:p>
            <a:r>
              <a:rPr lang="fr-FR" dirty="0" smtClean="0"/>
              <a:t>Les nouvelles pratiques agricoles dont la monoculture</a:t>
            </a:r>
          </a:p>
          <a:p>
            <a:r>
              <a:rPr lang="fr-FR" dirty="0" smtClean="0"/>
              <a:t>Les ondes électromagnétiques</a:t>
            </a:r>
          </a:p>
          <a:p>
            <a:r>
              <a:rPr lang="fr-FR" dirty="0" smtClean="0"/>
              <a:t>Le non respect des traditions ( en cas de décès….)</a:t>
            </a:r>
          </a:p>
          <a:p>
            <a:r>
              <a:rPr lang="fr-FR" dirty="0" smtClean="0"/>
              <a:t>La protection contre la neige</a:t>
            </a:r>
          </a:p>
          <a:p>
            <a:r>
              <a:rPr lang="fr-FR" dirty="0" smtClean="0"/>
              <a:t>Des raisons financières - coût des soins – alimentation</a:t>
            </a:r>
          </a:p>
          <a:p>
            <a:r>
              <a:rPr lang="fr-FR" dirty="0" smtClean="0"/>
              <a:t>Les prédateurs</a:t>
            </a:r>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a:blip r:embed="rId2" cstate="print"/>
          <a:srcRect/>
          <a:stretch>
            <a:fillRect/>
          </a:stretch>
        </p:blipFill>
        <p:spPr bwMode="auto">
          <a:xfrm>
            <a:off x="179512" y="332656"/>
            <a:ext cx="4032448" cy="5955408"/>
          </a:xfrm>
          <a:prstGeom prst="rect">
            <a:avLst/>
          </a:prstGeom>
          <a:noFill/>
        </p:spPr>
      </p:pic>
      <p:sp>
        <p:nvSpPr>
          <p:cNvPr id="1028" name="AutoShape 4"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8" name="AutoShape 14"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0" name="AutoShape 16"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2" name="AutoShape 18"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4" name="AutoShape 20"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6" name="AutoShape 22"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8" name="AutoShape 24"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50" name="AutoShape 26" descr="Résultat de recherche d'images pour &quot;photos de ruches&quot;"/>
          <p:cNvSpPr>
            <a:spLocks noChangeAspect="1" noChangeArrowheads="1"/>
          </p:cNvSpPr>
          <p:nvPr/>
        </p:nvSpPr>
        <p:spPr bwMode="auto">
          <a:xfrm>
            <a:off x="155575"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52" name="Picture 28" descr="Afficher l'image d'origine"/>
          <p:cNvPicPr>
            <a:picLocks noChangeAspect="1" noChangeArrowheads="1"/>
          </p:cNvPicPr>
          <p:nvPr/>
        </p:nvPicPr>
        <p:blipFill>
          <a:blip r:embed="rId3" cstate="print"/>
          <a:srcRect/>
          <a:stretch>
            <a:fillRect/>
          </a:stretch>
        </p:blipFill>
        <p:spPr bwMode="auto">
          <a:xfrm>
            <a:off x="4572000" y="3356992"/>
            <a:ext cx="4320480" cy="2880320"/>
          </a:xfrm>
          <a:prstGeom prst="rect">
            <a:avLst/>
          </a:prstGeom>
          <a:noFill/>
        </p:spPr>
      </p:pic>
      <p:sp>
        <p:nvSpPr>
          <p:cNvPr id="18" name="Rectangle 17"/>
          <p:cNvSpPr/>
          <p:nvPr/>
        </p:nvSpPr>
        <p:spPr>
          <a:xfrm>
            <a:off x="4644008" y="404664"/>
            <a:ext cx="4248472"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t>LES ABEILLES A PARIS SONT HEUREUSES</a:t>
            </a:r>
            <a:endParaRPr lang="fr-FR" sz="5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620688"/>
            <a:ext cx="7560840" cy="568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POURQUOI ? ……………</a:t>
            </a:r>
          </a:p>
          <a:p>
            <a:pPr algn="ctr"/>
            <a:endParaRPr lang="fr-FR" sz="3200" b="1" dirty="0" smtClean="0"/>
          </a:p>
          <a:p>
            <a:pPr algn="ctr"/>
            <a:r>
              <a:rPr lang="fr-FR" sz="2400" dirty="0" smtClean="0"/>
              <a:t>A CE JOUR, IL Y A  622  RUCHES DANS PARIS SOIT L’EQUIVALENT DE DEUX PETITS RUCHERS MAIS APPARTENANT A UN NOMBRE IMPORTANT DE PROPRIETAIRES CHACUN NE POSSEDANT QU’UNE DIZAINE DE RUCHES MAXIMUM POUR DES RAISONS DE PLACES OU FISCALES.</a:t>
            </a:r>
          </a:p>
          <a:p>
            <a:pPr algn="ctr"/>
            <a:endParaRPr lang="fr-FR" sz="2400" b="1" dirty="0" smtClean="0"/>
          </a:p>
          <a:p>
            <a:pPr algn="ctr"/>
            <a:r>
              <a:rPr lang="fr-FR" sz="2400" dirty="0" smtClean="0"/>
              <a:t>IL Y EN A TOUJOURS EU DANS LES DIVERSES CONGREGATIONS RELIGIEUSES.</a:t>
            </a:r>
          </a:p>
          <a:p>
            <a:pPr algn="ctr"/>
            <a:r>
              <a:rPr lang="fr-FR" sz="2400" dirty="0" smtClean="0"/>
              <a:t> PARIS, AU XIXème SIECLE, ÉTAIT REMPLI DE PARCS PRIVATIFS QUI EN CONTENAIENT</a:t>
            </a:r>
          </a:p>
          <a:p>
            <a:pPr algn="ctr"/>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548680"/>
            <a:ext cx="7848872" cy="5976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PARIS EST UNE VILLE PARTICULIEREMENT PLANTEE D’ARBRES. ELLE POSSEDE DEUX GROS POUMONS QUI SONT LE BOIS DE VINCENNES ET DE BOULOGNE.  LES GRANDES ARTERES LE SONT EGALEMENT ET NOMBREUX SONT LES PARCS, LES TERRASSES  PAYSAGES REMPLI S DE FLEURS. LES ABEILLES TROUVENT A MANGER TOUTE L’ANNEE CAR LE CLIMAT EST RELATIVEMENT DOUX. IL EXISTE PEU DE PREDATEURS CE QUI CHANGE DE NOS CAMPAGNES  ET LES SOINS SONT PLUS SUIVIS CAR, IL FAUT BIEN LE DIRE, CEUX QUI POSSEDENT DES RUCHES A PARIS ONT  LES MOYENS DE LES SOIGNER. LE PRIX DU MIEL EST A UN BON NIVEAU ET LE RENDEMENT DES ABEILLES EST  TRES SUPERIEUR A CELUI DE NOS CHAMPS.</a:t>
            </a:r>
          </a:p>
          <a:p>
            <a:pPr algn="ctr"/>
            <a:r>
              <a:rPr lang="fr-FR" sz="2400" dirty="0" smtClean="0"/>
              <a:t>CHOSE IMPORTANTE, LE GOUT DU MIEL EST BON ET  DE QUALITE</a:t>
            </a:r>
            <a:r>
              <a:rPr lang="fr-FR" dirty="0" smtClean="0"/>
              <a:t>.</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CHIFFRES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EN FRANCE :</a:t>
            </a:r>
          </a:p>
          <a:p>
            <a:r>
              <a:rPr lang="fr-FR" dirty="0" smtClean="0"/>
              <a:t>69 600 APICULTEURS</a:t>
            </a:r>
          </a:p>
          <a:p>
            <a:r>
              <a:rPr lang="fr-FR" dirty="0" smtClean="0"/>
              <a:t>1.4 MILLIONS DE RUCHES</a:t>
            </a:r>
          </a:p>
          <a:p>
            <a:r>
              <a:rPr lang="fr-FR" dirty="0" smtClean="0"/>
              <a:t>1750 EXPLOITANTS</a:t>
            </a:r>
          </a:p>
          <a:p>
            <a:r>
              <a:rPr lang="fr-FR" dirty="0" smtClean="0"/>
              <a:t>PRODUCTION EN 2004 : 25 000 TONNES</a:t>
            </a:r>
          </a:p>
          <a:p>
            <a:r>
              <a:rPr lang="fr-FR" dirty="0" smtClean="0"/>
              <a:t>PRODUCTION EN 2007 : 18 000 TONNES</a:t>
            </a:r>
          </a:p>
          <a:p>
            <a:r>
              <a:rPr lang="fr-FR" dirty="0" smtClean="0"/>
              <a:t>PRODUCTION EN 2011 :  20 000 TONNES</a:t>
            </a:r>
          </a:p>
          <a:p>
            <a:r>
              <a:rPr lang="fr-FR" dirty="0" smtClean="0"/>
              <a:t>PRODUCTION EN 2013 :  15 000 TONNES</a:t>
            </a:r>
          </a:p>
          <a:p>
            <a:r>
              <a:rPr lang="fr-FR" dirty="0" smtClean="0"/>
              <a:t>PRODUCTION EN 2014 :  10 000  TONNES</a:t>
            </a:r>
          </a:p>
          <a:p>
            <a:r>
              <a:rPr lang="fr-FR" dirty="0" smtClean="0"/>
              <a:t>PRODUCTION EN 2015 :  15 000 TONNES</a:t>
            </a:r>
          </a:p>
          <a:p>
            <a:r>
              <a:rPr lang="fr-FR" dirty="0" smtClean="0"/>
              <a:t>EN 10 ANS BAISSE DE 40 000 TONNES</a:t>
            </a:r>
          </a:p>
          <a:p>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476672"/>
            <a:ext cx="7632848" cy="6048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MESURES PRISES PAR LA VILLE DE PARIS  QUI VIENNENT S’AJOUTER A CET ENVIRONNEMENT DÉJÀ FAVORABLE :</a:t>
            </a:r>
          </a:p>
          <a:p>
            <a:pPr algn="ctr"/>
            <a:endParaRPr lang="fr-FR" sz="2000" dirty="0" smtClean="0"/>
          </a:p>
          <a:p>
            <a:pPr algn="ctr"/>
            <a:endParaRPr lang="fr-FR" sz="2000" dirty="0" smtClean="0"/>
          </a:p>
          <a:p>
            <a:pPr algn="ctr"/>
            <a:r>
              <a:rPr lang="fr-FR" sz="2000" dirty="0" smtClean="0"/>
              <a:t>D’ici l’année 2020 plantation de 20 000  arbres et en particulier des fruitiers</a:t>
            </a:r>
          </a:p>
          <a:p>
            <a:pPr algn="ctr"/>
            <a:r>
              <a:rPr lang="fr-FR" sz="2000" dirty="0" smtClean="0"/>
              <a:t>Favoriser les cultures sur les terrasses, soit une centaine d’hectares</a:t>
            </a:r>
          </a:p>
          <a:p>
            <a:pPr algn="ctr"/>
            <a:r>
              <a:rPr lang="fr-FR" sz="2000" dirty="0" smtClean="0"/>
              <a:t>Enherber le maximum de façades</a:t>
            </a:r>
          </a:p>
          <a:p>
            <a:pPr algn="ctr"/>
            <a:r>
              <a:rPr lang="fr-FR" sz="2000" dirty="0" smtClean="0"/>
              <a:t>Mettre à la dispositions des parisiens de la terre et des graines pour le semer aux pieds des arbres</a:t>
            </a:r>
          </a:p>
          <a:p>
            <a:pPr algn="ctr"/>
            <a:r>
              <a:rPr lang="fr-FR" sz="2000" dirty="0" smtClean="0"/>
              <a:t>Création des fêtes de l’abeille dans divers arrondissements</a:t>
            </a:r>
          </a:p>
          <a:p>
            <a:pPr algn="ctr"/>
            <a:endParaRPr lang="fr-FR" sz="2000" dirty="0" smtClean="0"/>
          </a:p>
          <a:p>
            <a:pPr algn="ctr"/>
            <a:r>
              <a:rPr lang="fr-FR" sz="2000" dirty="0" smtClean="0"/>
              <a:t>ON VOIT ANSI DISPARAÎTRE DES CAUSES DE DISPARITIONS DES ABEILLES DE NOS CAMPAGNES. RE-SOULIGNONS QUE, DANS LES VILLES  LES MOYENS ECONOMIQUES NE RENTRENT PAS EN LIGNE DE COMPTE AU NIVEAU DES SOINS ET DE L’ALIMENTATION</a:t>
            </a:r>
            <a:r>
              <a:rPr lang="fr-FR" sz="1600" dirty="0" smtClean="0"/>
              <a:t>.</a:t>
            </a:r>
          </a:p>
          <a:p>
            <a:pPr algn="ctr"/>
            <a:endParaRPr lang="fr-FR" sz="1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692696"/>
            <a:ext cx="8496944" cy="5544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t>REGLEMENTATION DES RUCHES A PARIS</a:t>
            </a:r>
            <a:endParaRPr lang="fr-FR" sz="66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JEAN-LUC\Downloads\20140717164744.tif"/>
          <p:cNvPicPr/>
          <p:nvPr/>
        </p:nvPicPr>
        <p:blipFill>
          <a:blip r:embed="rId2" cstate="print"/>
          <a:srcRect/>
          <a:stretch>
            <a:fillRect/>
          </a:stretch>
        </p:blipFill>
        <p:spPr bwMode="auto">
          <a:xfrm>
            <a:off x="1691640" y="-647873"/>
            <a:ext cx="5760720" cy="8153746"/>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5576" y="1772816"/>
            <a:ext cx="7272808" cy="4154984"/>
          </a:xfrm>
          <a:prstGeom prst="rect">
            <a:avLst/>
          </a:prstGeom>
          <a:noFill/>
        </p:spPr>
        <p:txBody>
          <a:bodyPr wrap="square" rtlCol="0">
            <a:spAutoFit/>
          </a:bodyPr>
          <a:lstStyle/>
          <a:p>
            <a:pPr algn="ctr"/>
            <a:r>
              <a:rPr lang="fr-FR" sz="4400" dirty="0" smtClean="0"/>
              <a:t>DEVELOPPEMENT DU DOCUMENT :</a:t>
            </a:r>
          </a:p>
          <a:p>
            <a:pPr algn="ctr"/>
            <a:r>
              <a:rPr lang="fr-FR" sz="4400" dirty="0" smtClean="0"/>
              <a:t>L’INSTALLATION DES RUCHES A PARIS</a:t>
            </a:r>
          </a:p>
          <a:p>
            <a:pPr algn="ctr"/>
            <a:r>
              <a:rPr lang="fr-FR" sz="4400" dirty="0" smtClean="0"/>
              <a:t>IL FAIT L’OBJET D’UN DETAIL VERBAL</a:t>
            </a:r>
            <a:endParaRPr lang="fr-FR" sz="4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 IMAGES. De nouvelles ruches sur les toits de l’opéra Garnier"/>
          <p:cNvPicPr>
            <a:picLocks noChangeAspect="1" noChangeArrowheads="1"/>
          </p:cNvPicPr>
          <p:nvPr/>
        </p:nvPicPr>
        <p:blipFill>
          <a:blip r:embed="rId2" cstate="print"/>
          <a:srcRect/>
          <a:stretch>
            <a:fillRect/>
          </a:stretch>
        </p:blipFill>
        <p:spPr bwMode="auto">
          <a:xfrm>
            <a:off x="179512" y="2056491"/>
            <a:ext cx="4680520" cy="4457701"/>
          </a:xfrm>
          <a:prstGeom prst="rect">
            <a:avLst/>
          </a:prstGeom>
          <a:noFill/>
        </p:spPr>
      </p:pic>
      <p:sp>
        <p:nvSpPr>
          <p:cNvPr id="5" name="Rectangle 4"/>
          <p:cNvSpPr/>
          <p:nvPr/>
        </p:nvSpPr>
        <p:spPr>
          <a:xfrm>
            <a:off x="971600" y="188640"/>
            <a:ext cx="720080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NOUVELLES RUCHES SUR L’OPERA DE PARIS</a:t>
            </a:r>
          </a:p>
          <a:p>
            <a:pPr algn="ctr"/>
            <a:r>
              <a:rPr lang="fr-FR" sz="2800" dirty="0" smtClean="0"/>
              <a:t>PRIX DU MIEL 150 EUROS LES 120 GRS</a:t>
            </a:r>
            <a:endParaRPr lang="fr-FR" sz="2800" dirty="0"/>
          </a:p>
        </p:txBody>
      </p:sp>
      <p:sp>
        <p:nvSpPr>
          <p:cNvPr id="4" name="Rectangle 3"/>
          <p:cNvSpPr/>
          <p:nvPr/>
        </p:nvSpPr>
        <p:spPr>
          <a:xfrm>
            <a:off x="5508104" y="1628800"/>
            <a:ext cx="3096344" cy="5040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t>L'apiculteur Jean </a:t>
            </a:r>
            <a:r>
              <a:rPr lang="fr-FR" sz="1600" b="1" dirty="0" err="1" smtClean="0"/>
              <a:t>Paucton</a:t>
            </a:r>
            <a:r>
              <a:rPr lang="fr-FR" sz="1600" b="1" dirty="0" smtClean="0"/>
              <a:t> ne montera plus sur les toits de l'Opéra Garnier pour s'occuper de ses abeilles. La raison? Il serait trop vieux pour jouer les acrobates. Une décision qui divise dans l'établissement. </a:t>
            </a:r>
          </a:p>
          <a:p>
            <a:r>
              <a:rPr lang="fr-FR" sz="1600" dirty="0" smtClean="0">
                <a:hlinkClick r:id="rId3"/>
              </a:rPr>
              <a:t>Jean </a:t>
            </a:r>
            <a:r>
              <a:rPr lang="fr-FR" sz="1600" dirty="0" err="1" smtClean="0">
                <a:hlinkClick r:id="rId3"/>
              </a:rPr>
              <a:t>Paucton</a:t>
            </a:r>
            <a:r>
              <a:rPr lang="fr-FR" sz="1600" dirty="0" smtClean="0"/>
              <a:t>, l'apiculteur du Palais Garnier a quitté mardi les toits du monument. Depuis 1981, il produisait du miel grâce à ses insectes. Une question sème la discorde dans cette affaire: Jean </a:t>
            </a:r>
            <a:r>
              <a:rPr lang="fr-FR" sz="1600" dirty="0" err="1" smtClean="0"/>
              <a:t>Paucton</a:t>
            </a:r>
            <a:r>
              <a:rPr lang="fr-FR" sz="1600" dirty="0" smtClean="0"/>
              <a:t> a-t-il décidé de partir ou l'y a-t-on incité? Différentes versions s'affrontent.</a:t>
            </a:r>
            <a:endParaRPr lang="fr-FR" sz="1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20688"/>
            <a:ext cx="8280920" cy="6120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t>Depuis 2013, les  abeilles  sont surveillées par deux apiculteurs, Rémy </a:t>
            </a:r>
            <a:r>
              <a:rPr lang="fr-FR" sz="2800" dirty="0" err="1" smtClean="0"/>
              <a:t>Vanbremeersch</a:t>
            </a:r>
            <a:r>
              <a:rPr lang="fr-FR" sz="2800" dirty="0" smtClean="0"/>
              <a:t> et Bruno Petit. Ces exploitants agricoles indépendants ont conclu un partenariat avec l’Opéra de </a:t>
            </a:r>
            <a:r>
              <a:rPr lang="fr-FR" sz="2800" dirty="0" smtClean="0">
                <a:hlinkClick r:id="rId2"/>
              </a:rPr>
              <a:t>Paris</a:t>
            </a:r>
            <a:r>
              <a:rPr lang="fr-FR" sz="2800" dirty="0" smtClean="0"/>
              <a:t> en avril, succédant à l’apiculteur Jean </a:t>
            </a:r>
            <a:r>
              <a:rPr lang="fr-FR" sz="2800" dirty="0" err="1" smtClean="0"/>
              <a:t>Paucton</a:t>
            </a:r>
            <a:r>
              <a:rPr lang="fr-FR" sz="2800" dirty="0" smtClean="0"/>
              <a:t>. </a:t>
            </a:r>
            <a:br>
              <a:rPr lang="fr-FR" sz="2800" dirty="0" smtClean="0"/>
            </a:br>
            <a:r>
              <a:rPr lang="fr-FR" sz="2800" dirty="0" smtClean="0"/>
              <a:t/>
            </a:r>
            <a:br>
              <a:rPr lang="fr-FR" sz="2800" dirty="0" smtClean="0"/>
            </a:br>
            <a:r>
              <a:rPr lang="fr-FR" sz="2800" dirty="0" smtClean="0"/>
              <a:t>Le miel produit est une denrée rare. Le pot de 125 g sera vendu, à partir de septembre dans les boutiques des opéras Garnier et Bastille, 15 €. C’est cinq fois plus cher que le miel traditionnel !</a:t>
            </a:r>
          </a:p>
          <a:p>
            <a:pPr algn="ctr"/>
            <a:endParaRPr lang="fr-FR" sz="1600"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42830" tIns="0" rIns="14283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sng" strike="noStrike" cap="none" normalizeH="0" baseline="0" smtClean="0">
                <a:ln>
                  <a:noFill/>
                </a:ln>
                <a:solidFill>
                  <a:srgbClr val="FFFFFF"/>
                </a:solidFill>
                <a:effectLst/>
                <a:latin typeface="PTSansNarrowBold"/>
                <a:cs typeface="Arial" pitchFamily="34" charset="0"/>
              </a:rPr>
              <a:t>AU PALAIS-GARNIER, RUE SCRIBE, DANS LE IXE ARRONDISSEMENT PARISIEN, LES ABEILLES CÔTOIENT LES PETITS RATS DE L’OPÉRA.</a:t>
            </a:r>
            <a:br>
              <a:rPr kumimoji="0" lang="fr-FR" sz="700" b="1" i="0" u="sng" strike="noStrike" cap="none" normalizeH="0" baseline="0" smtClean="0">
                <a:ln>
                  <a:noFill/>
                </a:ln>
                <a:solidFill>
                  <a:srgbClr val="FFFFFF"/>
                </a:solidFill>
                <a:effectLst/>
                <a:latin typeface="PTSansNarrowBold"/>
                <a:cs typeface="Arial" pitchFamily="34" charset="0"/>
              </a:rPr>
            </a:br>
            <a:r>
              <a:rPr kumimoji="0" lang="fr-FR" sz="700" b="1" i="0" u="sng" strike="noStrike" cap="none" normalizeH="0" baseline="0" smtClean="0">
                <a:ln>
                  <a:noFill/>
                </a:ln>
                <a:solidFill>
                  <a:srgbClr val="FFFFFF"/>
                </a:solidFill>
                <a:effectLst/>
                <a:latin typeface="PTSansNarrowBold"/>
                <a:cs typeface="Arial" pitchFamily="34" charset="0"/>
              </a:rPr>
              <a:t/>
            </a:r>
            <a:br>
              <a:rPr kumimoji="0" lang="fr-FR" sz="700" b="1" i="0" u="sng" strike="noStrike" cap="none" normalizeH="0" baseline="0" smtClean="0">
                <a:ln>
                  <a:noFill/>
                </a:ln>
                <a:solidFill>
                  <a:srgbClr val="FFFFFF"/>
                </a:solidFill>
                <a:effectLst/>
                <a:latin typeface="PTSansNarrowBold"/>
                <a:cs typeface="Arial" pitchFamily="34" charset="0"/>
              </a:rPr>
            </a:br>
            <a:r>
              <a:rPr kumimoji="0" lang="fr-FR" sz="700" b="1" i="0" u="sng" strike="noStrike" cap="none" normalizeH="0" baseline="0" smtClean="0">
                <a:ln>
                  <a:noFill/>
                </a:ln>
                <a:solidFill>
                  <a:srgbClr val="FFFFFF"/>
                </a:solidFill>
                <a:effectLst/>
                <a:latin typeface="PTSansNarrowBold"/>
                <a:cs typeface="Arial" pitchFamily="34" charset="0"/>
              </a:rPr>
              <a:t>TOUT SE PASSE AU QUATRIÈME ÉTAGE DU MONUMENT HISTORIQUE. LES DANSEUSES RÉPÈTENT DANS LEURS SALLES TANDIS QU’EN FACE, SUR LES TOITS DERRIÈRE LA BAIE VITRÉE, DIX RUCHES ABRITENT 500.</a:t>
            </a:r>
            <a:endParaRPr kumimoji="0" lang="fr-FR" sz="1300" b="1" i="0" u="sng" strike="noStrike" cap="none" normalizeH="0" baseline="0" smtClean="0">
              <a:ln>
                <a:noFill/>
              </a:ln>
              <a:solidFill>
                <a:srgbClr val="CC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700" b="1" i="0" u="none" strike="noStrike" cap="none" normalizeH="0" baseline="0" smtClean="0">
                <a:ln>
                  <a:noFill/>
                </a:ln>
                <a:solidFill>
                  <a:srgbClr val="FFFFFF"/>
                </a:solidFill>
                <a:effectLst/>
                <a:latin typeface="PTSansNarrowBold"/>
                <a:cs typeface="Arial" pitchFamily="34" charset="0"/>
              </a:rPr>
              <a:t>000 ABEILLES. ELLES SONT SURVEILLÉES PAR DEUX APICULTEURS, RÉMY VANBREMEERSCH ET BRUNO PETIT. CES EXPLOITANTS AGRICOLES INDÉPENDANTS ONT CONCLU UN PARTENARIAT AVEC L’OPÉRA DE </a:t>
            </a:r>
            <a:r>
              <a:rPr kumimoji="0" lang="fr-FR" sz="900" b="1" i="0" u="sng" strike="noStrike" cap="none" normalizeH="0" baseline="0" smtClean="0">
                <a:ln>
                  <a:noFill/>
                </a:ln>
                <a:solidFill>
                  <a:srgbClr val="FFFFFF"/>
                </a:solidFill>
                <a:effectLst/>
                <a:latin typeface="PTSansNarrowBold"/>
                <a:cs typeface="Arial" pitchFamily="34" charset="0"/>
                <a:hlinkClick r:id="rId2"/>
              </a:rPr>
              <a:t>PARIS</a:t>
            </a:r>
            <a:r>
              <a:rPr kumimoji="0" lang="fr-FR" sz="700" b="1" i="0" u="none" strike="noStrike" cap="none" normalizeH="0" baseline="0" smtClean="0">
                <a:ln>
                  <a:noFill/>
                </a:ln>
                <a:solidFill>
                  <a:srgbClr val="FFFFFF"/>
                </a:solidFill>
                <a:effectLst/>
                <a:latin typeface="PTSansNarrowBold"/>
                <a:cs typeface="Arial" pitchFamily="34" charset="0"/>
              </a:rPr>
              <a:t> EN AVRIL, SUCCÉDANT À L’APICULTEUR JEAN PAUCTON. LE SEPTUAGÉNAIRE A EXPLOITÉ QUATRE RUCHES SUR LE TOIT DU BÂTIMENT TRENTE ANS DURANT, AVANT DE RACCROCHER SA VESTE AU DÉBUT DE L’ANNÉE. </a:t>
            </a:r>
            <a:br>
              <a:rPr kumimoji="0" lang="fr-FR" sz="700" b="1" i="0" u="none" strike="noStrike" cap="none" normalizeH="0" baseline="0" smtClean="0">
                <a:ln>
                  <a:noFill/>
                </a:ln>
                <a:solidFill>
                  <a:srgbClr val="FFFFFF"/>
                </a:solidFill>
                <a:effectLst/>
                <a:latin typeface="PTSansNarrowBold"/>
                <a:cs typeface="Arial" pitchFamily="34" charset="0"/>
              </a:rPr>
            </a:br>
            <a:r>
              <a:rPr kumimoji="0" lang="fr-FR" sz="700" b="1" i="0" u="none" strike="noStrike" cap="none" normalizeH="0" baseline="0" smtClean="0">
                <a:ln>
                  <a:noFill/>
                </a:ln>
                <a:solidFill>
                  <a:srgbClr val="FFFFFF"/>
                </a:solidFill>
                <a:effectLst/>
                <a:latin typeface="PTSansNarrowBold"/>
                <a:cs typeface="Arial" pitchFamily="34" charset="0"/>
              </a:rPr>
              <a:t/>
            </a:r>
            <a:br>
              <a:rPr kumimoji="0" lang="fr-FR" sz="700" b="1" i="0" u="none" strike="noStrike" cap="none" normalizeH="0" baseline="0" smtClean="0">
                <a:ln>
                  <a:noFill/>
                </a:ln>
                <a:solidFill>
                  <a:srgbClr val="FFFFFF"/>
                </a:solidFill>
                <a:effectLst/>
                <a:latin typeface="PTSansNarrowBold"/>
                <a:cs typeface="Arial" pitchFamily="34" charset="0"/>
              </a:rPr>
            </a:br>
            <a:r>
              <a:rPr kumimoji="0" lang="fr-FR" sz="700" b="1" i="0" u="none" strike="noStrike" cap="none" normalizeH="0" baseline="0" smtClean="0">
                <a:ln>
                  <a:noFill/>
                </a:ln>
                <a:solidFill>
                  <a:srgbClr val="FFFFFF"/>
                </a:solidFill>
                <a:effectLst/>
                <a:latin typeface="PTSansNarrowBold"/>
                <a:cs typeface="Arial" pitchFamily="34" charset="0"/>
              </a:rPr>
              <a:t>RÉMY ET BRUNO ONT CHOISI D’EN INSTALLER SIX DE PLUS. MARDI 25 JUIN, ILS ONT EFFECTUÉ UNE DE LEURS QUINZE VISITES ANNUELLES POUR S’ASSURER QUE LES ABEILLES TRAVAILLENT CORRECTEMENT. LE MIEL PRODUIT EST UNE DENRÉE RARE. LE POT DE 125 G SERA VENDU, À PARTIR DE SEPTEMBRE DANS LES BOUTIQUES DES OPÉRAS GARNIER ET BASTILLE, 15 €. C’EST CINQ FOIS PLUS CHER QUE LE MIEL TRADITIONNEL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42830" tIns="0" rIns="14283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sng" strike="noStrike" cap="none" normalizeH="0" baseline="0" smtClean="0">
                <a:ln>
                  <a:noFill/>
                </a:ln>
                <a:solidFill>
                  <a:srgbClr val="FFFFFF"/>
                </a:solidFill>
                <a:effectLst/>
                <a:latin typeface="PTSansNarrowBold"/>
                <a:cs typeface="Arial" pitchFamily="34" charset="0"/>
              </a:rPr>
              <a:t>AU PALAIS-GARNIER, RUE SCRIBE, DANS LE IXE ARRONDISSEMENT PARISIEN, LES ABEILLES CÔTOIENT LES PETITS RATS DE L’OPÉRA.</a:t>
            </a:r>
            <a:br>
              <a:rPr kumimoji="0" lang="fr-FR" sz="700" b="1" i="0" u="sng" strike="noStrike" cap="none" normalizeH="0" baseline="0" smtClean="0">
                <a:ln>
                  <a:noFill/>
                </a:ln>
                <a:solidFill>
                  <a:srgbClr val="FFFFFF"/>
                </a:solidFill>
                <a:effectLst/>
                <a:latin typeface="PTSansNarrowBold"/>
                <a:cs typeface="Arial" pitchFamily="34" charset="0"/>
              </a:rPr>
            </a:br>
            <a:r>
              <a:rPr kumimoji="0" lang="fr-FR" sz="700" b="1" i="0" u="sng" strike="noStrike" cap="none" normalizeH="0" baseline="0" smtClean="0">
                <a:ln>
                  <a:noFill/>
                </a:ln>
                <a:solidFill>
                  <a:srgbClr val="FFFFFF"/>
                </a:solidFill>
                <a:effectLst/>
                <a:latin typeface="PTSansNarrowBold"/>
                <a:cs typeface="Arial" pitchFamily="34" charset="0"/>
              </a:rPr>
              <a:t/>
            </a:r>
            <a:br>
              <a:rPr kumimoji="0" lang="fr-FR" sz="700" b="1" i="0" u="sng" strike="noStrike" cap="none" normalizeH="0" baseline="0" smtClean="0">
                <a:ln>
                  <a:noFill/>
                </a:ln>
                <a:solidFill>
                  <a:srgbClr val="FFFFFF"/>
                </a:solidFill>
                <a:effectLst/>
                <a:latin typeface="PTSansNarrowBold"/>
                <a:cs typeface="Arial" pitchFamily="34" charset="0"/>
              </a:rPr>
            </a:br>
            <a:r>
              <a:rPr kumimoji="0" lang="fr-FR" sz="700" b="1" i="0" u="sng" strike="noStrike" cap="none" normalizeH="0" baseline="0" smtClean="0">
                <a:ln>
                  <a:noFill/>
                </a:ln>
                <a:solidFill>
                  <a:srgbClr val="FFFFFF"/>
                </a:solidFill>
                <a:effectLst/>
                <a:latin typeface="PTSansNarrowBold"/>
                <a:cs typeface="Arial" pitchFamily="34" charset="0"/>
              </a:rPr>
              <a:t>TOUT SE PASSE AU QUATRIÈME ÉTAGE DU MONUMENT HISTORIQUE. LES DANSEUSES RÉPÈTENT DANS LEURS SALLES TANDIS QU’EN FACE, SUR LES TOITS DERRIÈRE LA BAIE VITRÉE, DIX RUCHES ABRITENT 500.</a:t>
            </a:r>
            <a:endParaRPr kumimoji="0" lang="fr-FR" sz="1300" b="1" i="0" u="sng" strike="noStrike" cap="none" normalizeH="0" baseline="0" smtClean="0">
              <a:ln>
                <a:noFill/>
              </a:ln>
              <a:solidFill>
                <a:srgbClr val="CC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700" b="1" i="0" u="none" strike="noStrike" cap="none" normalizeH="0" baseline="0" smtClean="0">
                <a:ln>
                  <a:noFill/>
                </a:ln>
                <a:solidFill>
                  <a:srgbClr val="FFFFFF"/>
                </a:solidFill>
                <a:effectLst/>
                <a:latin typeface="PTSansNarrowBold"/>
                <a:cs typeface="Arial" pitchFamily="34" charset="0"/>
              </a:rPr>
              <a:t>000 ABEILLES. ELLES SONT SURVEILLÉES PAR DEUX APICULTEURS, RÉMY VANBREMEERSCH ET BRUNO PETIT. CES EXPLOITANTS AGRICOLES INDÉPENDANTS ONT CONCLU UN PARTENARIAT AVEC L’OPÉRA DE </a:t>
            </a:r>
            <a:r>
              <a:rPr kumimoji="0" lang="fr-FR" sz="900" b="1" i="0" u="sng" strike="noStrike" cap="none" normalizeH="0" baseline="0" smtClean="0">
                <a:ln>
                  <a:noFill/>
                </a:ln>
                <a:solidFill>
                  <a:srgbClr val="FFFFFF"/>
                </a:solidFill>
                <a:effectLst/>
                <a:latin typeface="PTSansNarrowBold"/>
                <a:cs typeface="Arial" pitchFamily="34" charset="0"/>
                <a:hlinkClick r:id="rId2"/>
              </a:rPr>
              <a:t>PARIS</a:t>
            </a:r>
            <a:r>
              <a:rPr kumimoji="0" lang="fr-FR" sz="700" b="1" i="0" u="none" strike="noStrike" cap="none" normalizeH="0" baseline="0" smtClean="0">
                <a:ln>
                  <a:noFill/>
                </a:ln>
                <a:solidFill>
                  <a:srgbClr val="FFFFFF"/>
                </a:solidFill>
                <a:effectLst/>
                <a:latin typeface="PTSansNarrowBold"/>
                <a:cs typeface="Arial" pitchFamily="34" charset="0"/>
              </a:rPr>
              <a:t> EN AVRIL, SUCCÉDANT À L’APICULTEUR JEAN PAUCTON. LE SEPTUAGÉNAIRE A EXPLOITÉ QUATRE RUCHES SUR LE TOIT DU BÂTIMENT TRENTE ANS DURANT, AVANT DE RACCROCHER SA VESTE AU DÉBUT DE L’ANNÉE. </a:t>
            </a:r>
            <a:br>
              <a:rPr kumimoji="0" lang="fr-FR" sz="700" b="1" i="0" u="none" strike="noStrike" cap="none" normalizeH="0" baseline="0" smtClean="0">
                <a:ln>
                  <a:noFill/>
                </a:ln>
                <a:solidFill>
                  <a:srgbClr val="FFFFFF"/>
                </a:solidFill>
                <a:effectLst/>
                <a:latin typeface="PTSansNarrowBold"/>
                <a:cs typeface="Arial" pitchFamily="34" charset="0"/>
              </a:rPr>
            </a:br>
            <a:r>
              <a:rPr kumimoji="0" lang="fr-FR" sz="700" b="1" i="0" u="none" strike="noStrike" cap="none" normalizeH="0" baseline="0" smtClean="0">
                <a:ln>
                  <a:noFill/>
                </a:ln>
                <a:solidFill>
                  <a:srgbClr val="FFFFFF"/>
                </a:solidFill>
                <a:effectLst/>
                <a:latin typeface="PTSansNarrowBold"/>
                <a:cs typeface="Arial" pitchFamily="34" charset="0"/>
              </a:rPr>
              <a:t/>
            </a:r>
            <a:br>
              <a:rPr kumimoji="0" lang="fr-FR" sz="700" b="1" i="0" u="none" strike="noStrike" cap="none" normalizeH="0" baseline="0" smtClean="0">
                <a:ln>
                  <a:noFill/>
                </a:ln>
                <a:solidFill>
                  <a:srgbClr val="FFFFFF"/>
                </a:solidFill>
                <a:effectLst/>
                <a:latin typeface="PTSansNarrowBold"/>
                <a:cs typeface="Arial" pitchFamily="34" charset="0"/>
              </a:rPr>
            </a:br>
            <a:r>
              <a:rPr kumimoji="0" lang="fr-FR" sz="700" b="1" i="0" u="none" strike="noStrike" cap="none" normalizeH="0" baseline="0" smtClean="0">
                <a:ln>
                  <a:noFill/>
                </a:ln>
                <a:solidFill>
                  <a:srgbClr val="FFFFFF"/>
                </a:solidFill>
                <a:effectLst/>
                <a:latin typeface="PTSansNarrowBold"/>
                <a:cs typeface="Arial" pitchFamily="34" charset="0"/>
              </a:rPr>
              <a:t>RÉMY ET BRUNO ONT CHOISI D’EN INSTALLER SIX DE PLUS. MARDI 25 JUIN, ILS ONT EFFECTUÉ UNE DE LEURS QUINZE VISITES ANNUELLES POUR S’ASSURER QUE LES ABEILLES TRAVAILLENT CORRECTEMENT. LE MIEL PRODUIT EST UNE DENRÉE RARE. LE POT DE 125 G SERA VENDU, À PARTIR DE SEPTEMBRE DANS LES BOUTIQUES DES OPÉRAS GARNIER ET BASTILLE, 15 €. C’EST CINQ FOIS PLUS CHER QUE LE MIEL TRADITIONNEL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42830" tIns="0" rIns="14283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sng" strike="noStrike" cap="none" normalizeH="0" baseline="0" smtClean="0">
                <a:ln>
                  <a:noFill/>
                </a:ln>
                <a:solidFill>
                  <a:srgbClr val="FFFFFF"/>
                </a:solidFill>
                <a:effectLst/>
                <a:latin typeface="PTSansNarrowBold"/>
                <a:cs typeface="Arial" pitchFamily="34" charset="0"/>
              </a:rPr>
              <a:t>AU PALAIS-GARNIER, RUE SCRIBE, DANS LE IXE ARRONDISSEMENT PARISIEN, LES ABEILLES CÔTOIENT LES PETITS RATS DE L’OPÉRA.</a:t>
            </a:r>
            <a:br>
              <a:rPr kumimoji="0" lang="fr-FR" sz="700" b="1" i="0" u="sng" strike="noStrike" cap="none" normalizeH="0" baseline="0" smtClean="0">
                <a:ln>
                  <a:noFill/>
                </a:ln>
                <a:solidFill>
                  <a:srgbClr val="FFFFFF"/>
                </a:solidFill>
                <a:effectLst/>
                <a:latin typeface="PTSansNarrowBold"/>
                <a:cs typeface="Arial" pitchFamily="34" charset="0"/>
              </a:rPr>
            </a:br>
            <a:r>
              <a:rPr kumimoji="0" lang="fr-FR" sz="700" b="1" i="0" u="sng" strike="noStrike" cap="none" normalizeH="0" baseline="0" smtClean="0">
                <a:ln>
                  <a:noFill/>
                </a:ln>
                <a:solidFill>
                  <a:srgbClr val="FFFFFF"/>
                </a:solidFill>
                <a:effectLst/>
                <a:latin typeface="PTSansNarrowBold"/>
                <a:cs typeface="Arial" pitchFamily="34" charset="0"/>
              </a:rPr>
              <a:t/>
            </a:r>
            <a:br>
              <a:rPr kumimoji="0" lang="fr-FR" sz="700" b="1" i="0" u="sng" strike="noStrike" cap="none" normalizeH="0" baseline="0" smtClean="0">
                <a:ln>
                  <a:noFill/>
                </a:ln>
                <a:solidFill>
                  <a:srgbClr val="FFFFFF"/>
                </a:solidFill>
                <a:effectLst/>
                <a:latin typeface="PTSansNarrowBold"/>
                <a:cs typeface="Arial" pitchFamily="34" charset="0"/>
              </a:rPr>
            </a:br>
            <a:r>
              <a:rPr kumimoji="0" lang="fr-FR" sz="700" b="1" i="0" u="sng" strike="noStrike" cap="none" normalizeH="0" baseline="0" smtClean="0">
                <a:ln>
                  <a:noFill/>
                </a:ln>
                <a:solidFill>
                  <a:srgbClr val="FFFFFF"/>
                </a:solidFill>
                <a:effectLst/>
                <a:latin typeface="PTSansNarrowBold"/>
                <a:cs typeface="Arial" pitchFamily="34" charset="0"/>
              </a:rPr>
              <a:t>TOUT SE PASSE AU QUATRIÈME ÉTAGE DU MONUMENT HISTORIQUE. LES DANSEUSES RÉPÈTENT DANS LEURS SALLES TANDIS QU’EN FACE, SUR LES TOITS DERRIÈRE LA BAIE VITRÉE, DIX RUCHES ABRITENT 500.</a:t>
            </a:r>
            <a:endParaRPr kumimoji="0" lang="fr-FR" sz="1300" b="1" i="0" u="sng" strike="noStrike" cap="none" normalizeH="0" baseline="0" smtClean="0">
              <a:ln>
                <a:noFill/>
              </a:ln>
              <a:solidFill>
                <a:srgbClr val="CC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700" b="1" i="0" u="none" strike="noStrike" cap="none" normalizeH="0" baseline="0" smtClean="0">
                <a:ln>
                  <a:noFill/>
                </a:ln>
                <a:solidFill>
                  <a:srgbClr val="FFFFFF"/>
                </a:solidFill>
                <a:effectLst/>
                <a:latin typeface="PTSansNarrowBold"/>
                <a:cs typeface="Arial" pitchFamily="34" charset="0"/>
              </a:rPr>
              <a:t>000 ABEILLES. ELLES SONT SURVEILLÉES PAR DEUX APICULTEURS, RÉMY VANBREMEERSCH ET BRUNO PETIT. CES EXPLOITANTS AGRICOLES INDÉPENDANTS ONT CONCLU UN PARTENARIAT AVEC L’OPÉRA DE </a:t>
            </a:r>
            <a:r>
              <a:rPr kumimoji="0" lang="fr-FR" sz="900" b="1" i="0" u="sng" strike="noStrike" cap="none" normalizeH="0" baseline="0" smtClean="0">
                <a:ln>
                  <a:noFill/>
                </a:ln>
                <a:solidFill>
                  <a:srgbClr val="FFFFFF"/>
                </a:solidFill>
                <a:effectLst/>
                <a:latin typeface="PTSansNarrowBold"/>
                <a:cs typeface="Arial" pitchFamily="34" charset="0"/>
                <a:hlinkClick r:id="rId2"/>
              </a:rPr>
              <a:t>PARIS</a:t>
            </a:r>
            <a:r>
              <a:rPr kumimoji="0" lang="fr-FR" sz="700" b="1" i="0" u="none" strike="noStrike" cap="none" normalizeH="0" baseline="0" smtClean="0">
                <a:ln>
                  <a:noFill/>
                </a:ln>
                <a:solidFill>
                  <a:srgbClr val="FFFFFF"/>
                </a:solidFill>
                <a:effectLst/>
                <a:latin typeface="PTSansNarrowBold"/>
                <a:cs typeface="Arial" pitchFamily="34" charset="0"/>
              </a:rPr>
              <a:t> EN AVRIL, SUCCÉDANT À L’APICULTEUR JEAN PAUCTON. LE SEPTUAGÉNAIRE A EXPLOITÉ QUATRE RUCHES SUR LE TOIT DU BÂTIMENT TRENTE ANS DURANT, AVANT DE RACCROCHER SA VESTE AU DÉBUT DE L’ANNÉE. </a:t>
            </a:r>
            <a:br>
              <a:rPr kumimoji="0" lang="fr-FR" sz="700" b="1" i="0" u="none" strike="noStrike" cap="none" normalizeH="0" baseline="0" smtClean="0">
                <a:ln>
                  <a:noFill/>
                </a:ln>
                <a:solidFill>
                  <a:srgbClr val="FFFFFF"/>
                </a:solidFill>
                <a:effectLst/>
                <a:latin typeface="PTSansNarrowBold"/>
                <a:cs typeface="Arial" pitchFamily="34" charset="0"/>
              </a:rPr>
            </a:br>
            <a:r>
              <a:rPr kumimoji="0" lang="fr-FR" sz="700" b="1" i="0" u="none" strike="noStrike" cap="none" normalizeH="0" baseline="0" smtClean="0">
                <a:ln>
                  <a:noFill/>
                </a:ln>
                <a:solidFill>
                  <a:srgbClr val="FFFFFF"/>
                </a:solidFill>
                <a:effectLst/>
                <a:latin typeface="PTSansNarrowBold"/>
                <a:cs typeface="Arial" pitchFamily="34" charset="0"/>
              </a:rPr>
              <a:t/>
            </a:r>
            <a:br>
              <a:rPr kumimoji="0" lang="fr-FR" sz="700" b="1" i="0" u="none" strike="noStrike" cap="none" normalizeH="0" baseline="0" smtClean="0">
                <a:ln>
                  <a:noFill/>
                </a:ln>
                <a:solidFill>
                  <a:srgbClr val="FFFFFF"/>
                </a:solidFill>
                <a:effectLst/>
                <a:latin typeface="PTSansNarrowBold"/>
                <a:cs typeface="Arial" pitchFamily="34" charset="0"/>
              </a:rPr>
            </a:br>
            <a:r>
              <a:rPr kumimoji="0" lang="fr-FR" sz="700" b="1" i="0" u="none" strike="noStrike" cap="none" normalizeH="0" baseline="0" smtClean="0">
                <a:ln>
                  <a:noFill/>
                </a:ln>
                <a:solidFill>
                  <a:srgbClr val="FFFFFF"/>
                </a:solidFill>
                <a:effectLst/>
                <a:latin typeface="PTSansNarrowBold"/>
                <a:cs typeface="Arial" pitchFamily="34" charset="0"/>
              </a:rPr>
              <a:t>RÉMY ET BRUNO ONT CHOISI D’EN INSTALLER SIX DE PLUS. MARDI 25 JUIN, ILS ONT EFFECTUÉ UNE DE LEURS QUINZE VISITES ANNUELLES POUR S’ASSURER QUE LES ABEILLES TRAVAILLENT CORRECTEMENT. LE MIEL PRODUIT EST UNE DENRÉE RARE. LE POT DE 125 G SERA VENDU, À PARTIR DE SEPTEMBRE DANS LES BOUTIQUES DES OPÉRAS GARNIER ET BASTILLE, 15 €. C’EST CINQ FOIS PLUS CHER QUE LE MIEL TRADITIONNEL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e ruche à Notre Dame de Paris"/>
          <p:cNvPicPr>
            <a:picLocks noChangeAspect="1" noChangeArrowheads="1"/>
          </p:cNvPicPr>
          <p:nvPr/>
        </p:nvPicPr>
        <p:blipFill>
          <a:blip r:embed="rId2" cstate="print"/>
          <a:srcRect/>
          <a:stretch>
            <a:fillRect/>
          </a:stretch>
        </p:blipFill>
        <p:spPr bwMode="auto">
          <a:xfrm>
            <a:off x="323528" y="692696"/>
            <a:ext cx="3810000" cy="5076826"/>
          </a:xfrm>
          <a:prstGeom prst="rect">
            <a:avLst/>
          </a:prstGeom>
          <a:noFill/>
        </p:spPr>
      </p:pic>
      <p:sp>
        <p:nvSpPr>
          <p:cNvPr id="6" name="Rectangle 5"/>
          <p:cNvSpPr/>
          <p:nvPr/>
        </p:nvSpPr>
        <p:spPr>
          <a:xfrm>
            <a:off x="4716016" y="620688"/>
            <a:ext cx="3600400" cy="5184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dirty="0" smtClean="0"/>
              <a:t>Ruche de notre  Dame de Paris</a:t>
            </a:r>
            <a:endParaRPr lang="fr-FR" sz="54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404664"/>
            <a:ext cx="8064896" cy="6264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smtClean="0"/>
              <a:t>Au printemps 2013, une ruche a pris place sur le toit de la sacristie, environnée du square Jean XXIII qui borde le flan Sud et le chevet de la cathédrale depuis 1844.</a:t>
            </a:r>
          </a:p>
          <a:p>
            <a:r>
              <a:rPr lang="fr-FR" sz="2800" b="1" dirty="0" smtClean="0"/>
              <a:t>Notre-Dame de Paris.</a:t>
            </a:r>
          </a:p>
          <a:p>
            <a:r>
              <a:rPr lang="fr-FR" sz="2800" dirty="0" smtClean="0"/>
              <a:t>Cette ruche a été offerte par </a:t>
            </a:r>
            <a:r>
              <a:rPr lang="fr-FR" sz="2800" dirty="0" smtClean="0">
                <a:hlinkClick r:id="rId2"/>
              </a:rPr>
              <a:t>Nicolas Géant, apiculteur</a:t>
            </a:r>
            <a:r>
              <a:rPr lang="fr-FR" sz="2800" dirty="0" smtClean="0"/>
              <a:t>, qui dispose déjà de nombreuses ruches sur les toits de Paris.</a:t>
            </a:r>
          </a:p>
          <a:p>
            <a:r>
              <a:rPr lang="fr-FR" sz="2800" dirty="0" smtClean="0"/>
              <a:t>Les abeilles de cette ruche sont des </a:t>
            </a:r>
            <a:r>
              <a:rPr lang="fr-FR" sz="2800" i="1" dirty="0" smtClean="0"/>
              <a:t>Frère Adam</a:t>
            </a:r>
            <a:r>
              <a:rPr lang="fr-FR" sz="2800" dirty="0" smtClean="0"/>
              <a:t>, abeilles dont l’une des principales caractéristiques est la douceur, vertu essentielles pour une apiculture urbaine</a:t>
            </a:r>
            <a:endParaRPr lang="fr-FR"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 Place des Fêtes">
            <a:hlinkClick r:id="rId3" tooltip="CA Place des Fêtes"/>
          </p:cNvPr>
          <p:cNvPicPr>
            <a:picLocks noChangeAspect="1" noChangeArrowheads="1"/>
          </p:cNvPicPr>
          <p:nvPr/>
        </p:nvPicPr>
        <p:blipFill>
          <a:blip r:embed="rId4" cstate="print"/>
          <a:srcRect/>
          <a:stretch>
            <a:fillRect/>
          </a:stretch>
        </p:blipFill>
        <p:spPr bwMode="auto">
          <a:xfrm>
            <a:off x="179512" y="1052736"/>
            <a:ext cx="3981450" cy="4968552"/>
          </a:xfrm>
          <a:prstGeom prst="rect">
            <a:avLst/>
          </a:prstGeom>
          <a:noFill/>
        </p:spPr>
      </p:pic>
      <p:sp>
        <p:nvSpPr>
          <p:cNvPr id="5" name="Rectangle 4"/>
          <p:cNvSpPr/>
          <p:nvPr/>
        </p:nvSpPr>
        <p:spPr>
          <a:xfrm>
            <a:off x="5076056" y="1052736"/>
            <a:ext cx="3456384" cy="4824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RECOLTE DE MIEL </a:t>
            </a:r>
          </a:p>
          <a:p>
            <a:pPr algn="ctr"/>
            <a:r>
              <a:rPr lang="fr-FR" sz="2800" dirty="0" smtClean="0"/>
              <a:t>PLACES DES FÊTES</a:t>
            </a:r>
          </a:p>
          <a:p>
            <a:pPr algn="ctr"/>
            <a:r>
              <a:rPr lang="fr-FR" sz="2800" dirty="0" smtClean="0"/>
              <a:t>A  PARIS DANS LE 19ème</a:t>
            </a:r>
            <a:endParaRPr lang="fr-FR"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a:blip r:embed="rId2" cstate="print"/>
          <a:srcRect/>
          <a:stretch>
            <a:fillRect/>
          </a:stretch>
        </p:blipFill>
        <p:spPr bwMode="auto">
          <a:xfrm>
            <a:off x="1" y="0"/>
            <a:ext cx="4788024" cy="4149080"/>
          </a:xfrm>
          <a:prstGeom prst="rect">
            <a:avLst/>
          </a:prstGeom>
          <a:noFill/>
        </p:spPr>
      </p:pic>
      <p:pic>
        <p:nvPicPr>
          <p:cNvPr id="1028" name="Picture 4" descr="Afficher l'image d'origine"/>
          <p:cNvPicPr>
            <a:picLocks noChangeAspect="1" noChangeArrowheads="1"/>
          </p:cNvPicPr>
          <p:nvPr/>
        </p:nvPicPr>
        <p:blipFill>
          <a:blip r:embed="rId3" cstate="print"/>
          <a:srcRect/>
          <a:stretch>
            <a:fillRect/>
          </a:stretch>
        </p:blipFill>
        <p:spPr bwMode="auto">
          <a:xfrm>
            <a:off x="0" y="4221088"/>
            <a:ext cx="4788023" cy="2520280"/>
          </a:xfrm>
          <a:prstGeom prst="rect">
            <a:avLst/>
          </a:prstGeom>
          <a:noFill/>
        </p:spPr>
      </p:pic>
      <p:sp>
        <p:nvSpPr>
          <p:cNvPr id="6" name="Rectangle 5"/>
          <p:cNvSpPr/>
          <p:nvPr/>
        </p:nvSpPr>
        <p:spPr>
          <a:xfrm>
            <a:off x="5292080" y="260648"/>
            <a:ext cx="3528392" cy="6336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t>LE RESTAURANT LA TOUR D’ARGENT</a:t>
            </a:r>
            <a:endParaRPr lang="fr-FR"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50"/>
                </a:solidFill>
              </a:rPr>
              <a:t>HISTORIQUE</a:t>
            </a:r>
            <a:endParaRPr lang="fr-FR" dirty="0">
              <a:solidFill>
                <a:srgbClr val="00B050"/>
              </a:solidFill>
            </a:endParaRPr>
          </a:p>
        </p:txBody>
      </p:sp>
      <p:sp>
        <p:nvSpPr>
          <p:cNvPr id="3" name="Espace réservé du contenu 2"/>
          <p:cNvSpPr>
            <a:spLocks noGrp="1"/>
          </p:cNvSpPr>
          <p:nvPr>
            <p:ph idx="1"/>
          </p:nvPr>
        </p:nvSpPr>
        <p:spPr>
          <a:xfrm>
            <a:off x="457200" y="1340768"/>
            <a:ext cx="8229600" cy="4785395"/>
          </a:xfrm>
        </p:spPr>
        <p:txBody>
          <a:bodyPr/>
          <a:lstStyle/>
          <a:p>
            <a:r>
              <a:rPr lang="fr-FR" dirty="0" smtClean="0"/>
              <a:t>L’abeille est apparue il y a 100 M.A.</a:t>
            </a:r>
          </a:p>
          <a:p>
            <a:r>
              <a:rPr lang="fr-FR" dirty="0" smtClean="0"/>
              <a:t>Après les plantes gymnospermes ( ovule nu )</a:t>
            </a:r>
          </a:p>
          <a:p>
            <a:pPr>
              <a:buNone/>
            </a:pPr>
            <a:r>
              <a:rPr lang="fr-FR" dirty="0" smtClean="0"/>
              <a:t> donc avec les angiospermes ( ovule enclos dans un ovaire )</a:t>
            </a:r>
          </a:p>
          <a:p>
            <a:pPr>
              <a:buNone/>
            </a:pPr>
            <a:r>
              <a:rPr lang="fr-FR" dirty="0" smtClean="0"/>
              <a:t>Il est probable que son ancêtre soit une guêpe.</a:t>
            </a:r>
          </a:p>
          <a:p>
            <a:pPr>
              <a:buNone/>
            </a:pPr>
            <a:endParaRPr lang="fr-FR" dirty="0" smtClean="0"/>
          </a:p>
          <a:p>
            <a:pPr>
              <a:buNone/>
            </a:pPr>
            <a:r>
              <a:rPr lang="fr-FR" dirty="0" smtClean="0"/>
              <a:t>Il en existe plus ou moins 20 000 espèces.</a:t>
            </a: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8496944" cy="6336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729" name="Rectangle 1"/>
          <p:cNvSpPr>
            <a:spLocks noChangeArrowheads="1"/>
          </p:cNvSpPr>
          <p:nvPr/>
        </p:nvSpPr>
        <p:spPr bwMode="auto">
          <a:xfrm>
            <a:off x="1043608" y="980728"/>
            <a:ext cx="7128792" cy="4201150"/>
          </a:xfrm>
          <a:prstGeom prst="rect">
            <a:avLst/>
          </a:prstGeom>
          <a:solidFill>
            <a:srgbClr val="00141E"/>
          </a:solidFill>
          <a:ln w="9525">
            <a:noFill/>
            <a:miter lim="800000"/>
            <a:headEnd/>
            <a:tailEnd/>
          </a:ln>
          <a:effectLst/>
        </p:spPr>
        <p:txBody>
          <a:bodyPr vert="horz" wrap="square" lIns="142830" tIns="0" rIns="14283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lang="fr-FR" sz="2300" b="1" dirty="0" smtClean="0">
                <a:solidFill>
                  <a:srgbClr val="FFFFFF"/>
                </a:solidFill>
                <a:cs typeface="Arial" pitchFamily="34" charset="0"/>
              </a:rPr>
              <a:t>EN 2010,</a:t>
            </a:r>
            <a:r>
              <a:rPr kumimoji="0" lang="fr-FR" sz="2300" b="1" i="0" u="none" strike="noStrike" cap="none" normalizeH="0" baseline="0" dirty="0" smtClean="0">
                <a:ln>
                  <a:noFill/>
                </a:ln>
                <a:solidFill>
                  <a:srgbClr val="FFFFFF"/>
                </a:solidFill>
                <a:effectLst/>
                <a:cs typeface="Arial" pitchFamily="34" charset="0"/>
              </a:rPr>
              <a:t> LE GRAND RESTAURANT LA TOUR D'ARGENT (Ve) ANNONCE FIÈREMENT UNE COLONIE DE 360000 BUTINEUSES AU-DESSUS DE SA SALLE. LES POTS DU NECTAR SONT MIS EN VENTE AUX COMPTOIRS DE LA TOUR D'ARGENT, RUE DU CARDINAL-LEMOINE. </a:t>
            </a:r>
          </a:p>
          <a:p>
            <a:pPr marL="0" marR="0" lvl="0" indent="0" algn="l" defTabSz="914400" rtl="0" eaLnBrk="0" fontAlgn="t" latinLnBrk="0" hangingPunct="0">
              <a:lnSpc>
                <a:spcPct val="100000"/>
              </a:lnSpc>
              <a:spcBef>
                <a:spcPct val="0"/>
              </a:spcBef>
              <a:spcAft>
                <a:spcPct val="0"/>
              </a:spcAft>
              <a:buClrTx/>
              <a:buSzTx/>
              <a:buFontTx/>
              <a:buNone/>
              <a:tabLst/>
            </a:pPr>
            <a:r>
              <a:rPr kumimoji="0" lang="fr-FR" sz="2300" b="1" i="0" u="none" strike="noStrike" cap="none" normalizeH="0" baseline="0" dirty="0" smtClean="0">
                <a:ln>
                  <a:noFill/>
                </a:ln>
                <a:solidFill>
                  <a:srgbClr val="FFFFFF"/>
                </a:solidFill>
                <a:effectLst/>
                <a:cs typeface="Arial" pitchFamily="34" charset="0"/>
              </a:rPr>
              <a:t>L'</a:t>
            </a:r>
            <a:r>
              <a:rPr kumimoji="0" lang="fr-FR" sz="2300" b="1" i="0" u="sng" strike="noStrike" cap="none" normalizeH="0" baseline="0" dirty="0" smtClean="0">
                <a:ln>
                  <a:noFill/>
                </a:ln>
                <a:solidFill>
                  <a:srgbClr val="FFFFFF"/>
                </a:solidFill>
                <a:effectLst/>
                <a:cs typeface="Arial" pitchFamily="34" charset="0"/>
                <a:hlinkClick r:id="rId2"/>
              </a:rPr>
              <a:t>HÔTEL</a:t>
            </a:r>
            <a:r>
              <a:rPr kumimoji="0" lang="fr-FR" sz="2300" b="1" i="0" u="none" strike="noStrike" cap="none" normalizeH="0" baseline="0" dirty="0" smtClean="0">
                <a:ln>
                  <a:noFill/>
                </a:ln>
                <a:solidFill>
                  <a:srgbClr val="FFFFFF"/>
                </a:solidFill>
                <a:effectLst/>
                <a:cs typeface="Arial" pitchFamily="34" charset="0"/>
              </a:rPr>
              <a:t> SCRIBE (5 ÉTOILES), QUI A LUI AUSSI CÉDÉ À CETTE MODE, A PROGRAMMÉ D'UTILISER LE MIEL À TOUS LES ÉTAGES : DANS LES CUISINES DU PALACE ÉVIDEMMENT, MAIS AUSSI AU SALON DE THÉ (15 € LES 125 G) ET… DANS SON SPA OÙ UN SOIN À BASE DE MIEL SERA PROPOSÉ DÈS LA RENTRÉE.</a:t>
            </a:r>
            <a:endParaRPr kumimoji="0" lang="fr-FR" sz="23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fficher l'image d'origine"/>
          <p:cNvPicPr>
            <a:picLocks noChangeAspect="1" noChangeArrowheads="1"/>
          </p:cNvPicPr>
          <p:nvPr/>
        </p:nvPicPr>
        <p:blipFill>
          <a:blip r:embed="rId2" cstate="print"/>
          <a:srcRect/>
          <a:stretch>
            <a:fillRect/>
          </a:stretch>
        </p:blipFill>
        <p:spPr bwMode="auto">
          <a:xfrm>
            <a:off x="155575" y="260648"/>
            <a:ext cx="3984377" cy="2952328"/>
          </a:xfrm>
          <a:prstGeom prst="rect">
            <a:avLst/>
          </a:prstGeom>
          <a:noFill/>
        </p:spPr>
      </p:pic>
      <p:pic>
        <p:nvPicPr>
          <p:cNvPr id="70660" name="Picture 4" descr="Afficher l'image d'origine"/>
          <p:cNvPicPr>
            <a:picLocks noChangeAspect="1" noChangeArrowheads="1"/>
          </p:cNvPicPr>
          <p:nvPr/>
        </p:nvPicPr>
        <p:blipFill>
          <a:blip r:embed="rId3" cstate="print"/>
          <a:srcRect/>
          <a:stretch>
            <a:fillRect/>
          </a:stretch>
        </p:blipFill>
        <p:spPr bwMode="auto">
          <a:xfrm>
            <a:off x="179512" y="3284984"/>
            <a:ext cx="3960440" cy="3312368"/>
          </a:xfrm>
          <a:prstGeom prst="rect">
            <a:avLst/>
          </a:prstGeom>
          <a:noFill/>
        </p:spPr>
      </p:pic>
      <p:sp>
        <p:nvSpPr>
          <p:cNvPr id="6" name="Rectangle 5"/>
          <p:cNvSpPr/>
          <p:nvPr/>
        </p:nvSpPr>
        <p:spPr>
          <a:xfrm>
            <a:off x="4860032" y="332656"/>
            <a:ext cx="4032448" cy="6336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t>JARDIN DU Luxembourg</a:t>
            </a:r>
          </a:p>
          <a:p>
            <a:pPr algn="ctr"/>
            <a:r>
              <a:rPr lang="fr-FR" sz="4000" dirty="0" smtClean="0"/>
              <a:t> CREE EN 1856 PAR HENRI HAMET</a:t>
            </a:r>
          </a:p>
          <a:p>
            <a:pPr algn="ctr"/>
            <a:r>
              <a:rPr lang="fr-FR" sz="4000" dirty="0" smtClean="0"/>
              <a:t> A VUE PEDAGOGIQUE </a:t>
            </a:r>
          </a:p>
          <a:p>
            <a:pPr algn="ctr"/>
            <a:endParaRPr lang="fr-FR" dirty="0" smtClean="0"/>
          </a:p>
          <a:p>
            <a:pPr algn="ctr"/>
            <a:endParaRPr lang="fr-F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ésultat de recherche d'images pour &quot;photos des ruches du parc georges brassens&quot;"/>
          <p:cNvSpPr>
            <a:spLocks noChangeAspect="1" noChangeArrowheads="1"/>
          </p:cNvSpPr>
          <p:nvPr/>
        </p:nvSpPr>
        <p:spPr bwMode="auto">
          <a:xfrm>
            <a:off x="155575" y="-579438"/>
            <a:ext cx="1609725" cy="12096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Résultat de recherche d'images pour &quot;photos des ruches du parc georges brassens&quot;"/>
          <p:cNvSpPr>
            <a:spLocks noChangeAspect="1" noChangeArrowheads="1"/>
          </p:cNvSpPr>
          <p:nvPr/>
        </p:nvSpPr>
        <p:spPr bwMode="auto">
          <a:xfrm>
            <a:off x="155575" y="-579438"/>
            <a:ext cx="1609725" cy="12096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0" name="Picture 6" descr="Afficher l'image d'origine"/>
          <p:cNvPicPr>
            <a:picLocks noChangeAspect="1" noChangeArrowheads="1"/>
          </p:cNvPicPr>
          <p:nvPr/>
        </p:nvPicPr>
        <p:blipFill>
          <a:blip r:embed="rId2" cstate="print"/>
          <a:srcRect/>
          <a:stretch>
            <a:fillRect/>
          </a:stretch>
        </p:blipFill>
        <p:spPr bwMode="auto">
          <a:xfrm>
            <a:off x="155575" y="476672"/>
            <a:ext cx="4920481" cy="5904656"/>
          </a:xfrm>
          <a:prstGeom prst="rect">
            <a:avLst/>
          </a:prstGeom>
          <a:noFill/>
        </p:spPr>
      </p:pic>
      <p:sp>
        <p:nvSpPr>
          <p:cNvPr id="7" name="Rectangle 6"/>
          <p:cNvSpPr/>
          <p:nvPr/>
        </p:nvSpPr>
        <p:spPr>
          <a:xfrm>
            <a:off x="5724128" y="476672"/>
            <a:ext cx="3240360" cy="5904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dirty="0" smtClean="0"/>
              <a:t>LE PARC GEORGES BRASSENS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5" y="548680"/>
            <a:ext cx="8964488" cy="5324535"/>
          </a:xfrm>
          <a:prstGeom prst="rect">
            <a:avLst/>
          </a:prstGeom>
        </p:spPr>
        <p:txBody>
          <a:bodyPr wrap="square">
            <a:spAutoFit/>
          </a:bodyPr>
          <a:lstStyle/>
          <a:p>
            <a:r>
              <a:rPr lang="fr-FR" sz="2000" dirty="0" smtClean="0"/>
              <a:t>Inauguré en 1986 dans l’enceinte de ce parc, réalisé sur le site des anciens abattoirs de Vaugirard (XVe), le rucher pédagogique accueille environ 4000 élèves parisiens par an.</a:t>
            </a:r>
          </a:p>
          <a:p>
            <a:r>
              <a:rPr lang="fr-FR" sz="2000" dirty="0" smtClean="0"/>
              <a:t>L’enclos de 250 m2 divisé en trois terrasses orientées au sud, est doté d’une quinzaine de ruches.</a:t>
            </a:r>
          </a:p>
          <a:p>
            <a:r>
              <a:rPr lang="fr-FR" sz="2000" dirty="0" smtClean="0"/>
              <a:t>Le fonctionnement du rucher est assuré par une équipe d’apiculteurs et d’apicultrices bénévoles ayant une solide formation apicole.</a:t>
            </a:r>
          </a:p>
          <a:p>
            <a:r>
              <a:rPr lang="fr-FR" sz="2000" dirty="0" smtClean="0"/>
              <a:t>Les reines et leurs colonies sélectionnées particulièrement pour leur douceur, sont bien adaptées à la cohabitation avec le public du parc et les groupes en visite.</a:t>
            </a:r>
          </a:p>
          <a:p>
            <a:r>
              <a:rPr lang="fr-FR" sz="2000" dirty="0" smtClean="0"/>
              <a:t>L’aire de butinage des abeilles s’étend au-delà du parc et principalement vers les avenues et boulevards environnants qui, par bonheur, sont plantés d’arbres mellifères : marronniers, acacias, tilleuls, érables, sophoras…</a:t>
            </a:r>
          </a:p>
          <a:p>
            <a:r>
              <a:rPr lang="fr-FR" sz="2000" dirty="0" smtClean="0"/>
              <a:t>Cette flore variée et abondante permet la récolte d’un miel d’une excellente qualité confirmée par toutes les analyses effectuées.</a:t>
            </a:r>
          </a:p>
          <a:p>
            <a:r>
              <a:rPr lang="fr-FR" sz="2000" dirty="0" smtClean="0"/>
              <a:t>Le rucher ouvre ses portes au public une fois par an lors de la Fête du Miel qui a lieu le premier ou le second week-end du mois d’octobre, permettant ainsi de vendre la récolte.</a:t>
            </a:r>
            <a:endParaRPr lang="fr-FR"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maisons-retraites-augustines.fr/paris/maisondesante/fr/img/photo_01.jpg"/>
          <p:cNvPicPr>
            <a:picLocks noChangeAspect="1" noChangeArrowheads="1"/>
          </p:cNvPicPr>
          <p:nvPr/>
        </p:nvPicPr>
        <p:blipFill>
          <a:blip r:embed="rId2" cstate="print"/>
          <a:srcRect/>
          <a:stretch>
            <a:fillRect/>
          </a:stretch>
        </p:blipFill>
        <p:spPr bwMode="auto">
          <a:xfrm>
            <a:off x="155574" y="404664"/>
            <a:ext cx="4344417" cy="5832648"/>
          </a:xfrm>
          <a:prstGeom prst="rect">
            <a:avLst/>
          </a:prstGeom>
          <a:noFill/>
        </p:spPr>
      </p:pic>
      <p:sp>
        <p:nvSpPr>
          <p:cNvPr id="5" name="Rectangle 4"/>
          <p:cNvSpPr/>
          <p:nvPr/>
        </p:nvSpPr>
        <p:spPr>
          <a:xfrm>
            <a:off x="5148064" y="404664"/>
            <a:ext cx="3672408" cy="5976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Située dans le 13ème arrondissement de Paris, rue de la Santé, entourée de vastes jardins, la Maison de Santé des Sœurs Augustines est une maison de retraite qui accueille, depuis son origine, des personnes âgées de toutes confessions.</a:t>
            </a:r>
          </a:p>
          <a:p>
            <a:pPr algn="ctr"/>
            <a:r>
              <a:rPr lang="fr-FR" dirty="0" smtClean="0"/>
              <a:t> Fondée en 1827 par la Mère Sainte Angèle, la maison est tenue par les religieuses de la Congrégation des Augustines du Saint Cœur de Marie. Aujourd’hui la congrégation est toujours présente mais son action est relayée par un encadrement laïc.</a:t>
            </a:r>
          </a:p>
          <a:p>
            <a:pPr algn="ctr"/>
            <a:r>
              <a:rPr lang="fr-FR" dirty="0" smtClean="0"/>
              <a:t>ELLE POSSEDE DANS SON PARC UNE DIZAINE DE RUCHES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66843"/>
            <a:ext cx="4572000" cy="4524315"/>
          </a:xfrm>
          <a:prstGeom prst="rect">
            <a:avLst/>
          </a:prstGeom>
        </p:spPr>
        <p:txBody>
          <a:bodyPr>
            <a:spAutoFit/>
          </a:bodyPr>
          <a:lstStyle/>
          <a:p>
            <a:r>
              <a:rPr lang="fr-FR" b="1" dirty="0" smtClean="0">
                <a:hlinkClick r:id="" action="ppaction://hlinkfile"/>
              </a:rPr>
              <a:t>Dans les bois</a:t>
            </a:r>
            <a:endParaRPr lang="fr-FR" b="1" dirty="0" smtClean="0"/>
          </a:p>
          <a:p>
            <a:r>
              <a:rPr lang="fr-FR" dirty="0" smtClean="0"/>
              <a:t>Pour les ruches sous responsabilité de la Ville de Paris, on trouve dans les bois de Vincennes et de Boulogne, une cinquantaine de ruches installées depuis de nombreuses années :</a:t>
            </a:r>
          </a:p>
          <a:p>
            <a:r>
              <a:rPr lang="fr-FR" dirty="0" smtClean="0"/>
              <a:t>- route des batteries, le rucher de l’école du S.N.A., depuis plus de 10 ans (Bois de Vincennes)</a:t>
            </a:r>
          </a:p>
          <a:p>
            <a:r>
              <a:rPr lang="fr-FR" dirty="0" smtClean="0"/>
              <a:t>- au parc Floral, un rucher animé par Paris Nature, depuis 6 ans ((Bois de Vincennes)</a:t>
            </a:r>
          </a:p>
          <a:p>
            <a:r>
              <a:rPr lang="fr-FR" dirty="0" smtClean="0"/>
              <a:t>- à l’INSEP, depuis environ 7 ans (Bois de Vincennes)</a:t>
            </a:r>
          </a:p>
          <a:p>
            <a:r>
              <a:rPr lang="fr-FR" dirty="0" smtClean="0"/>
              <a:t>- à l’arboretum de l’école Dubreuil, depuis 10 ans (Bois de Vincennes)</a:t>
            </a:r>
          </a:p>
          <a:p>
            <a:r>
              <a:rPr lang="fr-FR" dirty="0" smtClean="0"/>
              <a:t>- route de </a:t>
            </a:r>
            <a:r>
              <a:rPr lang="fr-FR" dirty="0" err="1" smtClean="0"/>
              <a:t>Mortemart</a:t>
            </a:r>
            <a:r>
              <a:rPr lang="fr-FR" dirty="0" smtClean="0"/>
              <a:t>, depuis 16 ans (Bois de Boulogne)</a:t>
            </a:r>
            <a:endParaRPr lang="fr-F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612845"/>
            <a:ext cx="4572000" cy="5632311"/>
          </a:xfrm>
          <a:prstGeom prst="rect">
            <a:avLst/>
          </a:prstGeom>
        </p:spPr>
        <p:txBody>
          <a:bodyPr>
            <a:spAutoFit/>
          </a:bodyPr>
          <a:lstStyle/>
          <a:p>
            <a:r>
              <a:rPr lang="fr-FR" b="1" dirty="0" smtClean="0">
                <a:hlinkClick r:id="" action="ppaction://hlinkfile"/>
              </a:rPr>
              <a:t>Dans les parcs, jardins et espaces verts de la Ville de Paris</a:t>
            </a:r>
            <a:endParaRPr lang="fr-FR" b="1" dirty="0" smtClean="0"/>
          </a:p>
          <a:p>
            <a:r>
              <a:rPr lang="fr-FR" dirty="0" smtClean="0"/>
              <a:t>- Parc Kellermann (13ème), un rucher pédagogique, environ six ruches</a:t>
            </a:r>
          </a:p>
          <a:p>
            <a:r>
              <a:rPr lang="fr-FR" dirty="0" smtClean="0"/>
              <a:t>- Parc Georges Brassens (15ème) un rucher d’environ 20 ruches - Géré par la Société Centrale d'Apiculture</a:t>
            </a:r>
          </a:p>
          <a:p>
            <a:r>
              <a:rPr lang="fr-FR" dirty="0" smtClean="0"/>
              <a:t>- Parc Monceau (8e) un rucher (2 ruches) Syndicat national d’Apiculture</a:t>
            </a:r>
          </a:p>
          <a:p>
            <a:r>
              <a:rPr lang="fr-FR" dirty="0" smtClean="0"/>
              <a:t>- Jardin partagé de l’Aqueduc (14ème) un rucher d’environ dix ruches</a:t>
            </a:r>
          </a:p>
          <a:p>
            <a:r>
              <a:rPr lang="fr-FR" dirty="0" smtClean="0"/>
              <a:t>Ces installations sont gérées par des associations qui ont signé une convention avec la Ville de Paris.</a:t>
            </a:r>
          </a:p>
          <a:p>
            <a:r>
              <a:rPr lang="fr-FR" dirty="0" smtClean="0"/>
              <a:t>L’association « Le parti poétique » est liée par convention avec la Ville de Paris pour une ruche installée en hauteur dans un parc du 19ème et pour un rucher itinérant installé pour le moment dans le 20ème arrondissement.</a:t>
            </a:r>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332656"/>
            <a:ext cx="6768752" cy="923330"/>
          </a:xfrm>
          <a:prstGeom prst="rect">
            <a:avLst/>
          </a:prstGeom>
        </p:spPr>
        <p:txBody>
          <a:bodyPr wrap="square">
            <a:spAutoFit/>
          </a:bodyPr>
          <a:lstStyle/>
          <a:p>
            <a:r>
              <a:rPr lang="fr-FR" b="1" dirty="0" smtClean="0">
                <a:hlinkClick r:id="" action="ppaction://hlinkfile"/>
              </a:rPr>
              <a:t>Des ruches sur les toits de la Mairie du 4e</a:t>
            </a:r>
            <a:endParaRPr lang="fr-FR" b="1" dirty="0" smtClean="0"/>
          </a:p>
          <a:p>
            <a:r>
              <a:rPr lang="fr-FR" dirty="0" smtClean="0"/>
              <a:t>Depuis le 1er mai 2010 les toits de la Mairie du 4e arr. accueillent 5 ruches et leurs colonies d’abeilles : une première à Paris ! </a:t>
            </a:r>
            <a:endParaRPr lang="fr-FR" dirty="0"/>
          </a:p>
        </p:txBody>
      </p:sp>
      <p:sp>
        <p:nvSpPr>
          <p:cNvPr id="5" name="Rectangle 4"/>
          <p:cNvSpPr/>
          <p:nvPr/>
        </p:nvSpPr>
        <p:spPr>
          <a:xfrm>
            <a:off x="1187624" y="1484784"/>
            <a:ext cx="6840760" cy="923330"/>
          </a:xfrm>
          <a:prstGeom prst="rect">
            <a:avLst/>
          </a:prstGeom>
        </p:spPr>
        <p:txBody>
          <a:bodyPr wrap="square">
            <a:spAutoFit/>
          </a:bodyPr>
          <a:lstStyle/>
          <a:p>
            <a:r>
              <a:rPr lang="fr-FR" b="1" dirty="0" smtClean="0">
                <a:hlinkClick r:id="" action="ppaction://hlinkfile"/>
              </a:rPr>
              <a:t>Les ruches du Crédit Municipal</a:t>
            </a:r>
            <a:endParaRPr lang="fr-FR" b="1" dirty="0" smtClean="0"/>
          </a:p>
          <a:p>
            <a:r>
              <a:rPr lang="fr-FR" dirty="0" smtClean="0"/>
              <a:t>4 ruches sur le toit du bâtiment situé au cœur du marais pour fabriquer "le miel de ma Tante"  </a:t>
            </a:r>
            <a:endParaRPr lang="fr-FR" dirty="0"/>
          </a:p>
        </p:txBody>
      </p:sp>
      <p:sp>
        <p:nvSpPr>
          <p:cNvPr id="6" name="Rectangle 5"/>
          <p:cNvSpPr/>
          <p:nvPr/>
        </p:nvSpPr>
        <p:spPr>
          <a:xfrm>
            <a:off x="1187624" y="2924944"/>
            <a:ext cx="6984776" cy="2585323"/>
          </a:xfrm>
          <a:prstGeom prst="rect">
            <a:avLst/>
          </a:prstGeom>
        </p:spPr>
        <p:txBody>
          <a:bodyPr wrap="square">
            <a:spAutoFit/>
          </a:bodyPr>
          <a:lstStyle/>
          <a:p>
            <a:r>
              <a:rPr lang="fr-FR" b="1" dirty="0" smtClean="0">
                <a:hlinkClick r:id="" action="ppaction://hlinkfile"/>
              </a:rPr>
              <a:t>Ruchers gérés par "Abeille, Sentinelle de l’Environnement" à Paris</a:t>
            </a:r>
            <a:endParaRPr lang="fr-FR" b="1" dirty="0" smtClean="0"/>
          </a:p>
          <a:p>
            <a:r>
              <a:rPr lang="fr-FR" dirty="0" smtClean="0"/>
              <a:t>- Hôtel de Région Ile-de-France - 33, rue Barbet de Jouy 75007 Paris</a:t>
            </a:r>
          </a:p>
          <a:p>
            <a:r>
              <a:rPr lang="fr-FR" dirty="0" smtClean="0"/>
              <a:t>- </a:t>
            </a:r>
            <a:r>
              <a:rPr lang="fr-FR" dirty="0" err="1" smtClean="0"/>
              <a:t>Amundi</a:t>
            </a:r>
            <a:r>
              <a:rPr lang="fr-FR" dirty="0" smtClean="0"/>
              <a:t> - 90 BOULEVARD PASTEUR - 75015 PARIS</a:t>
            </a:r>
          </a:p>
          <a:p>
            <a:r>
              <a:rPr lang="fr-FR" dirty="0" smtClean="0"/>
              <a:t>- Tour Montparnasse - 33 avenue de Maine – 75015 PARIS</a:t>
            </a:r>
          </a:p>
          <a:p>
            <a:r>
              <a:rPr lang="fr-FR" dirty="0" smtClean="0"/>
              <a:t>- HYATT Paris Madeleine - 24 boulevard Malesherbes - 75008 PARIS</a:t>
            </a:r>
          </a:p>
          <a:p>
            <a:r>
              <a:rPr lang="fr-FR" dirty="0" smtClean="0"/>
              <a:t>- SIAAP - 2 rue Jules César - 75589 - PARIS CEDEX 12</a:t>
            </a:r>
          </a:p>
          <a:p>
            <a:r>
              <a:rPr lang="fr-FR" dirty="0" smtClean="0"/>
              <a:t>- Gaz Réseau Distribution France - 9 rue de Condorcet - 75009 Paris</a:t>
            </a:r>
          </a:p>
          <a:p>
            <a:r>
              <a:rPr lang="fr-FR" dirty="0" smtClean="0"/>
              <a:t>Il y a également des ruches sur le toit de l’Opéra Garnier depuis 1982, un rucher pédagogique au jardin du Luxembourg,</a:t>
            </a:r>
            <a:endParaRPr lang="fr-F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692696"/>
            <a:ext cx="7272808" cy="5544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LA RESPONSABLE DES RUCHES AU NIVEAU DE LA PREFECTURE DE PARIS M’A DEMANDE DE M’ARRETER LA SUR LES DIVERSES EMPLACEMENTS  POUR CAUSE DE POSSIBILITE DE VOL.</a:t>
            </a:r>
          </a:p>
          <a:p>
            <a:pPr algn="ctr"/>
            <a:r>
              <a:rPr lang="fr-FR" sz="3200" dirty="0" smtClean="0"/>
              <a:t>JEAN-LUC LAROCHE-JOUBERT VOUS </a:t>
            </a:r>
            <a:r>
              <a:rPr lang="fr-FR" sz="3200" smtClean="0"/>
              <a:t>DEMANDE D’EXCUSER </a:t>
            </a:r>
            <a:r>
              <a:rPr lang="fr-FR" sz="3200" dirty="0" smtClean="0"/>
              <a:t>CETTE CONFIDENTIALITE IMPERATIVE</a:t>
            </a:r>
            <a:r>
              <a:rPr lang="fr-FR" dirty="0" smtClean="0"/>
              <a:t>.</a:t>
            </a:r>
            <a:endParaRPr lang="fr-F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692696"/>
            <a:ext cx="7776864" cy="5544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L’ASSOCIATON DE L’ARBORETUM DU LYS  TIENT A SIGNALER QUE CE POWERPOINT SUR LA VIE DES ABEILLES ET QUELQUES RENSEIGNEMENTS SUR LES CONDITIONS D’INSTALLATION DES RUCHES A PARIS AVEC QUELQUES EXEMPLES NE SONT QUE LE SUPPORT DE LA CONFERENCE.</a:t>
            </a:r>
          </a:p>
          <a:p>
            <a:pPr algn="ctr"/>
            <a:r>
              <a:rPr lang="fr-FR" sz="2400" b="1" dirty="0" smtClean="0"/>
              <a:t>CE POWERPOINT EST LA PROPRIETE DE  JEAN-LUC LAROCHE-JOUBERT ET NE PEUT </a:t>
            </a:r>
            <a:r>
              <a:rPr lang="fr-FR" sz="2400" b="1" smtClean="0"/>
              <a:t>ÊTRE COPIE </a:t>
            </a:r>
            <a:r>
              <a:rPr lang="fr-FR" sz="2400" b="1" dirty="0" smtClean="0"/>
              <a:t>SANS SON AUTORISATION. LES PHOTOS PROVIENNENT DE LA BASE DE DONNEES D’INTERNET.</a:t>
            </a:r>
            <a:endParaRPr lang="fr-FR" sz="1600" dirty="0"/>
          </a:p>
        </p:txBody>
      </p:sp>
    </p:spTree>
    <p:extLst>
      <p:ext uri="{BB962C8B-B14F-4D97-AF65-F5344CB8AC3E}">
        <p14:creationId xmlns:p14="http://schemas.microsoft.com/office/powerpoint/2010/main" val="2751514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27584" y="692696"/>
            <a:ext cx="7344816" cy="5472608"/>
          </a:xfrm>
        </p:spPr>
        <p:txBody>
          <a:bodyPr>
            <a:normAutofit fontScale="55000" lnSpcReduction="20000"/>
          </a:bodyPr>
          <a:lstStyle/>
          <a:p>
            <a:r>
              <a:rPr lang="fr-FR" sz="6500" dirty="0" smtClean="0">
                <a:solidFill>
                  <a:srgbClr val="00B050"/>
                </a:solidFill>
              </a:rPr>
              <a:t>L’abeille appartient aux Invertébrés, embranchement Arthropodes, classe des Insectes, ordre Hyménoptères, genre Apis et espèce Apis  </a:t>
            </a:r>
            <a:r>
              <a:rPr lang="fr-FR" sz="6500" dirty="0" err="1" smtClean="0">
                <a:solidFill>
                  <a:srgbClr val="00B050"/>
                </a:solidFill>
              </a:rPr>
              <a:t>Mellifira</a:t>
            </a:r>
            <a:r>
              <a:rPr lang="fr-FR" sz="4800" dirty="0" smtClean="0">
                <a:solidFill>
                  <a:srgbClr val="00B050"/>
                </a:solidFill>
              </a:rPr>
              <a:t>.</a:t>
            </a:r>
          </a:p>
          <a:p>
            <a:endParaRPr lang="fr-FR" sz="4800" dirty="0" smtClean="0">
              <a:solidFill>
                <a:srgbClr val="00B050"/>
              </a:solidFill>
            </a:endParaRPr>
          </a:p>
          <a:p>
            <a:endParaRPr lang="fr-FR" sz="4800" dirty="0" smtClean="0">
              <a:solidFill>
                <a:srgbClr val="00B050"/>
              </a:solidFill>
            </a:endParaRPr>
          </a:p>
          <a:p>
            <a:r>
              <a:rPr lang="fr-FR" sz="4800" dirty="0" smtClean="0">
                <a:solidFill>
                  <a:srgbClr val="00B050"/>
                </a:solidFill>
              </a:rPr>
              <a:t>En 1758, le suédois Carl Van Linné lui donne le nom de : apis </a:t>
            </a:r>
            <a:r>
              <a:rPr lang="fr-FR" sz="4800" dirty="0" err="1" smtClean="0">
                <a:solidFill>
                  <a:srgbClr val="00B050"/>
                </a:solidFill>
              </a:rPr>
              <a:t>mellifira</a:t>
            </a:r>
            <a:endParaRPr lang="fr-FR" sz="4800" dirty="0" smtClean="0">
              <a:solidFill>
                <a:srgbClr val="00B050"/>
              </a:solidFill>
            </a:endParaRPr>
          </a:p>
          <a:p>
            <a:r>
              <a:rPr lang="fr-FR" sz="4800" dirty="0" smtClean="0">
                <a:solidFill>
                  <a:srgbClr val="00B050"/>
                </a:solidFill>
              </a:rPr>
              <a:t>(qui transporte du miel). Trois ans plus tard, il la renomme : apis </a:t>
            </a:r>
            <a:r>
              <a:rPr lang="fr-FR" sz="4800" dirty="0" err="1" smtClean="0">
                <a:solidFill>
                  <a:srgbClr val="00B050"/>
                </a:solidFill>
              </a:rPr>
              <a:t>mellifica</a:t>
            </a:r>
            <a:r>
              <a:rPr lang="fr-FR" sz="4800" dirty="0" smtClean="0">
                <a:solidFill>
                  <a:srgbClr val="00B050"/>
                </a:solidFill>
              </a:rPr>
              <a:t> (qui fabrique du miel) mais c’est le premier nom qui est toujours retenu.</a:t>
            </a:r>
          </a:p>
          <a:p>
            <a:r>
              <a:rPr lang="fr-FR" sz="4800" dirty="0" smtClean="0">
                <a:solidFill>
                  <a:srgbClr val="00B050"/>
                </a:solidFill>
              </a:rPr>
              <a:t> </a:t>
            </a:r>
          </a:p>
          <a:p>
            <a:r>
              <a:rPr lang="fr-FR" sz="4800" dirty="0" smtClean="0">
                <a:solidFill>
                  <a:srgbClr val="00B050"/>
                </a:solidFill>
              </a:rPr>
              <a:t> </a:t>
            </a:r>
            <a:endParaRPr lang="fr-FR" sz="4800" dirty="0">
              <a:solidFill>
                <a:srgbClr val="00B05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ABEILLE : APIS MELLIFICA</a:t>
            </a:r>
            <a:br>
              <a:rPr lang="fr-FR" dirty="0" smtClean="0"/>
            </a:br>
            <a:r>
              <a:rPr lang="fr-FR" dirty="0" smtClean="0"/>
              <a:t>œuf fécondé</a:t>
            </a: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pic>
        <p:nvPicPr>
          <p:cNvPr id="4" name="il_fi" descr="http://www.devoir-de-philosophie.com/images_dissertations/118166.jpg"/>
          <p:cNvPicPr/>
          <p:nvPr/>
        </p:nvPicPr>
        <p:blipFill>
          <a:blip r:embed="rId2" cstate="print"/>
          <a:srcRect/>
          <a:stretch>
            <a:fillRect/>
          </a:stretch>
        </p:blipFill>
        <p:spPr bwMode="auto">
          <a:xfrm>
            <a:off x="1547664" y="1772816"/>
            <a:ext cx="5760720" cy="4416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FAUX BOURDON, </a:t>
            </a:r>
            <a:br>
              <a:rPr lang="fr-FR" dirty="0" smtClean="0"/>
            </a:br>
            <a:r>
              <a:rPr lang="fr-FR" dirty="0" smtClean="0"/>
              <a:t>MALE DE L’ABEILLE (œuf non fécondé)</a:t>
            </a: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pic>
        <p:nvPicPr>
          <p:cNvPr id="4" name="il_fi" descr="http://upload.wikimedia.org/wikipedia/commons/4/4b/Drone_24a.jpg"/>
          <p:cNvPicPr/>
          <p:nvPr/>
        </p:nvPicPr>
        <p:blipFill>
          <a:blip r:embed="rId2" cstate="print"/>
          <a:srcRect/>
          <a:stretch>
            <a:fillRect/>
          </a:stretch>
        </p:blipFill>
        <p:spPr bwMode="auto">
          <a:xfrm>
            <a:off x="1691640" y="1772816"/>
            <a:ext cx="5760720" cy="3811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3080</Words>
  <Application>Microsoft Office PowerPoint</Application>
  <PresentationFormat>Affichage à l'écran (4:3)</PresentationFormat>
  <Paragraphs>319</Paragraphs>
  <Slides>69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69</vt:i4>
      </vt:variant>
    </vt:vector>
  </HeadingPairs>
  <TitlesOfParts>
    <vt:vector size="75" baseType="lpstr">
      <vt:lpstr>Andalus</vt:lpstr>
      <vt:lpstr>Arial</vt:lpstr>
      <vt:lpstr>Calibri</vt:lpstr>
      <vt:lpstr>Courier New</vt:lpstr>
      <vt:lpstr>PTSansNarrowBold</vt:lpstr>
      <vt:lpstr>Thème Office</vt:lpstr>
      <vt:lpstr>Présentation PowerPoint</vt:lpstr>
      <vt:lpstr>Présentation PowerPoint</vt:lpstr>
      <vt:lpstr>Présentation PowerPoint</vt:lpstr>
      <vt:lpstr>Présentation PowerPoint</vt:lpstr>
      <vt:lpstr>QUELQUES CHIFFRES</vt:lpstr>
      <vt:lpstr>HISTORIQUE</vt:lpstr>
      <vt:lpstr>Présentation PowerPoint</vt:lpstr>
      <vt:lpstr>UNE ABEILLE : APIS MELLIFICA œuf fécondé</vt:lpstr>
      <vt:lpstr>UN FAUX BOURDON,  MALE DE L’ABEILLE (œuf non fécondé)</vt:lpstr>
      <vt:lpstr>UNE REINE D’ABEILLE</vt:lpstr>
      <vt:lpstr>UNE GUÊPE</vt:lpstr>
      <vt:lpstr>UN BOURDON (qui n’est pas le male de l’abeille)</vt:lpstr>
      <vt:lpstr>UN FRELON EUROPEEN VESPA CRAPO </vt:lpstr>
      <vt:lpstr>UN FRELON ASIATIQUE VESPA VELUTINA </vt:lpstr>
      <vt:lpstr>LA POPULATION DE LA RUCHE</vt:lpstr>
      <vt:lpstr>LA REINE</vt:lpstr>
      <vt:lpstr>LE FAUX BOURDON</vt:lpstr>
      <vt:lpstr>PHOTO DU COUVAIN </vt:lpstr>
      <vt:lpstr>DES LARVES</vt:lpstr>
      <vt:lpstr>ALVEOLE ROYALE</vt:lpstr>
      <vt:lpstr>DUREE DE VIE DE L’ABEILLE</vt:lpstr>
      <vt:lpstr>Présentation PowerPoint</vt:lpstr>
      <vt:lpstr>CYCLE DE VIE D’UNE OUVRIERE</vt:lpstr>
      <vt:lpstr>Présentation PowerPoint</vt:lpstr>
      <vt:lpstr>ORGANE GENITAL DU FAUX BOURDON</vt:lpstr>
      <vt:lpstr>TEMPERATURE</vt:lpstr>
      <vt:lpstr>Présentation PowerPoint</vt:lpstr>
      <vt:lpstr>RENOUVELLEMENT DE LA REINE</vt:lpstr>
      <vt:lpstr>ESSAIMAGE NATUREL</vt:lpstr>
      <vt:lpstr>ESSAIMAGE ARTIFICIEL</vt:lpstr>
      <vt:lpstr>LA COMMUNICATION AU SEIN D’UNE RUCHE</vt:lpstr>
      <vt:lpstr>Présentation PowerPoint</vt:lpstr>
      <vt:lpstr>Présentation PowerPoint</vt:lpstr>
      <vt:lpstr>Présentation PowerPoint</vt:lpstr>
      <vt:lpstr>DEPLACEMENT DE RUCHES</vt:lpstr>
      <vt:lpstr>Présentation PowerPoint</vt:lpstr>
      <vt:lpstr>MALADIES PARASITAIRES</vt:lpstr>
      <vt:lpstr>MALADIES CRYTOGAMIQUES</vt:lpstr>
      <vt:lpstr>MALADIES VIRALES</vt:lpstr>
      <vt:lpstr>MALADIES BACTERIENNES</vt:lpstr>
      <vt:lpstr>LES PREDATEURS</vt:lpstr>
      <vt:lpstr>Présentation PowerPoint</vt:lpstr>
      <vt:lpstr>Présentation PowerPoint</vt:lpstr>
      <vt:lpstr>RUCHE AMOVIBLE</vt:lpstr>
      <vt:lpstr>SYNDROME D’EFFONDREMENT DES ABEILLES  COLONY COLLAPSE DISCOVER</vt:lpstr>
      <vt:lpstr>LES CAUSES NE SONT PAS RELLEMENT CONNUES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JEAN-LUC</dc:creator>
  <cp:lastModifiedBy>Gérard Gadaud</cp:lastModifiedBy>
  <cp:revision>177</cp:revision>
  <dcterms:created xsi:type="dcterms:W3CDTF">2013-11-13T16:21:21Z</dcterms:created>
  <dcterms:modified xsi:type="dcterms:W3CDTF">2016-01-26T20:37:59Z</dcterms:modified>
</cp:coreProperties>
</file>